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1"/>
  </p:notesMasterIdLst>
  <p:sldIdLst>
    <p:sldId id="296" r:id="rId2"/>
    <p:sldId id="363" r:id="rId3"/>
    <p:sldId id="299" r:id="rId4"/>
    <p:sldId id="346" r:id="rId5"/>
    <p:sldId id="329" r:id="rId6"/>
    <p:sldId id="351" r:id="rId7"/>
    <p:sldId id="298" r:id="rId8"/>
    <p:sldId id="328" r:id="rId9"/>
    <p:sldId id="297" r:id="rId10"/>
    <p:sldId id="315" r:id="rId11"/>
    <p:sldId id="301" r:id="rId12"/>
    <p:sldId id="302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32" r:id="rId25"/>
    <p:sldId id="330" r:id="rId26"/>
    <p:sldId id="352" r:id="rId27"/>
    <p:sldId id="340" r:id="rId28"/>
    <p:sldId id="331" r:id="rId29"/>
    <p:sldId id="341" r:id="rId30"/>
    <p:sldId id="335" r:id="rId31"/>
    <p:sldId id="336" r:id="rId32"/>
    <p:sldId id="343" r:id="rId33"/>
    <p:sldId id="337" r:id="rId34"/>
    <p:sldId id="338" r:id="rId35"/>
    <p:sldId id="339" r:id="rId36"/>
    <p:sldId id="342" r:id="rId37"/>
    <p:sldId id="353" r:id="rId38"/>
    <p:sldId id="334" r:id="rId39"/>
    <p:sldId id="327" r:id="rId40"/>
    <p:sldId id="300" r:id="rId41"/>
    <p:sldId id="333" r:id="rId42"/>
    <p:sldId id="256" r:id="rId43"/>
    <p:sldId id="294" r:id="rId44"/>
    <p:sldId id="295" r:id="rId45"/>
    <p:sldId id="266" r:id="rId46"/>
    <p:sldId id="354" r:id="rId47"/>
    <p:sldId id="293" r:id="rId48"/>
    <p:sldId id="344" r:id="rId49"/>
    <p:sldId id="263" r:id="rId50"/>
    <p:sldId id="288" r:id="rId51"/>
    <p:sldId id="355" r:id="rId52"/>
    <p:sldId id="285" r:id="rId53"/>
    <p:sldId id="286" r:id="rId54"/>
    <p:sldId id="287" r:id="rId55"/>
    <p:sldId id="289" r:id="rId56"/>
    <p:sldId id="290" r:id="rId57"/>
    <p:sldId id="281" r:id="rId58"/>
    <p:sldId id="359" r:id="rId59"/>
    <p:sldId id="361" r:id="rId60"/>
    <p:sldId id="360" r:id="rId61"/>
    <p:sldId id="291" r:id="rId62"/>
    <p:sldId id="362" r:id="rId63"/>
    <p:sldId id="282" r:id="rId64"/>
    <p:sldId id="350" r:id="rId65"/>
    <p:sldId id="364" r:id="rId66"/>
    <p:sldId id="357" r:id="rId67"/>
    <p:sldId id="356" r:id="rId68"/>
    <p:sldId id="349" r:id="rId69"/>
    <p:sldId id="345" r:id="rId70"/>
  </p:sldIdLst>
  <p:sldSz cx="12192000" cy="6858000"/>
  <p:notesSz cx="6889750" cy="100218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4B0"/>
    <a:srgbClr val="FF0066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3BDF66-E263-4F43-AE39-227D2C794BC1}" v="171" dt="2024-06-13T06:50:37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>
        <p:scale>
          <a:sx n="100" d="100"/>
          <a:sy n="100" d="100"/>
        </p:scale>
        <p:origin x="936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6FBDD31C-8328-4536-9DCC-3EEC36B2F3CA}" type="datetimeFigureOut">
              <a:rPr lang="en-GB" smtClean="0"/>
              <a:t>2024-06-13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7CE5B01A-3212-4329-944C-D09892C70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49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A7B9-143C-43FC-B09C-CF6CC7B4CE0A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962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AB90-815D-4984-AFC6-B3D97927C298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115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65D20-D881-4CDF-9DF3-E9E548F45B07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30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AA-A145-46F8-B668-BE6E0A4731A2}" type="datetime1">
              <a:rPr lang="de-DE" smtClean="0"/>
              <a:t>13.06.2024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708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1167B-61A5-48CD-BE3C-A8DEB30C7D53}" type="datetime1">
              <a:rPr lang="de-DE" smtClean="0"/>
              <a:t>13.06.2024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52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BA14-3A0D-4006-BBB6-C3FA8F1A6FEF}" type="datetime1">
              <a:rPr lang="de-DE" smtClean="0"/>
              <a:t>13.06.2024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EC6AA-360B-41FC-8641-F6F486B59918}" type="datetime1">
              <a:rPr lang="de-DE" smtClean="0"/>
              <a:t>13.06.2024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14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2A5B0-CE5B-4AFD-BB93-4875673F52E4}" type="datetime1">
              <a:rPr lang="de-DE" smtClean="0"/>
              <a:t>13.06.2024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39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26289-291A-4488-88F9-916B3BAE724B}" type="datetime1">
              <a:rPr lang="de-DE" smtClean="0"/>
              <a:t>13.06.2024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43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97C50-5AA9-4577-9554-B8B9D9B0D96F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486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FF9A4-6DA8-4E31-97AE-1FCF29741CE4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881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68AF1-9A63-4A46-9F9E-D259529BD0F5}" type="datetime1">
              <a:rPr lang="de-DE" smtClean="0"/>
              <a:t>13.06.2024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373D6-D55E-4B87-8586-995EC0C30B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58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b&#252;rgerhaus-zweifall.de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D4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5AF648-DFAA-A443-D814-155984E79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833" y="326571"/>
            <a:ext cx="4404086" cy="63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4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11CCF-E72A-D9F2-03CB-35921812A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875" y="374606"/>
            <a:ext cx="8591613" cy="598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97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96555" y="1121755"/>
            <a:ext cx="10636738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err="1"/>
              <a:t>Begrüßung</a:t>
            </a:r>
            <a:r>
              <a:rPr lang="en-GB" sz="2400" b="1" dirty="0"/>
              <a:t>:</a:t>
            </a:r>
          </a:p>
          <a:p>
            <a:r>
              <a:rPr lang="en-GB" sz="2400" dirty="0"/>
              <a:t>SIE -  </a:t>
            </a:r>
            <a:r>
              <a:rPr lang="en-GB" sz="2400" dirty="0" err="1"/>
              <a:t>interessierte</a:t>
            </a:r>
            <a:r>
              <a:rPr lang="en-GB" sz="2400" dirty="0"/>
              <a:t> </a:t>
            </a:r>
            <a:r>
              <a:rPr lang="en-GB" sz="2400" dirty="0" err="1"/>
              <a:t>Bürger</a:t>
            </a:r>
            <a:r>
              <a:rPr lang="en-GB" sz="2400" dirty="0"/>
              <a:t>/</a:t>
            </a:r>
            <a:r>
              <a:rPr lang="en-GB" sz="2400" dirty="0" err="1"/>
              <a:t>innen</a:t>
            </a:r>
            <a:r>
              <a:rPr lang="en-GB" sz="2400" dirty="0"/>
              <a:t> </a:t>
            </a:r>
            <a:r>
              <a:rPr lang="en-GB" sz="2400" dirty="0" err="1"/>
              <a:t>Zweifalls</a:t>
            </a:r>
            <a:endParaRPr lang="en-GB" sz="2400" dirty="0"/>
          </a:p>
          <a:p>
            <a:r>
              <a:rPr lang="en-GB" sz="2400" dirty="0"/>
              <a:t>Patrick Haas				</a:t>
            </a:r>
            <a:r>
              <a:rPr lang="en-GB" sz="2400" dirty="0" err="1"/>
              <a:t>Bürgermeister</a:t>
            </a:r>
            <a:r>
              <a:rPr lang="en-GB" sz="2400" dirty="0"/>
              <a:t> der Stadt Stolberg </a:t>
            </a:r>
          </a:p>
          <a:p>
            <a:r>
              <a:rPr lang="en-GB" sz="2400" dirty="0" err="1"/>
              <a:t>Jollo</a:t>
            </a:r>
            <a:r>
              <a:rPr lang="en-GB" sz="2400" dirty="0"/>
              <a:t> Braun				</a:t>
            </a:r>
            <a:r>
              <a:rPr lang="en-GB" sz="2400" dirty="0" err="1"/>
              <a:t>Vertreter</a:t>
            </a:r>
            <a:r>
              <a:rPr lang="en-GB" sz="2400" dirty="0"/>
              <a:t> der CDU</a:t>
            </a:r>
          </a:p>
          <a:p>
            <a:r>
              <a:rPr lang="en-GB" sz="2400" dirty="0"/>
              <a:t>Sabine Beumer			</a:t>
            </a:r>
            <a:r>
              <a:rPr lang="en-GB" sz="2400" dirty="0" err="1"/>
              <a:t>Vertreterin</a:t>
            </a:r>
            <a:r>
              <a:rPr lang="en-GB" sz="2400" dirty="0"/>
              <a:t> der SPD	</a:t>
            </a:r>
          </a:p>
          <a:p>
            <a:r>
              <a:rPr lang="en-GB" sz="2400" dirty="0"/>
              <a:t>Mario Wissel			</a:t>
            </a:r>
            <a:r>
              <a:rPr lang="en-GB" sz="2400" dirty="0" err="1"/>
              <a:t>Vertreter</a:t>
            </a:r>
            <a:r>
              <a:rPr lang="en-GB" sz="2400" dirty="0"/>
              <a:t> der </a:t>
            </a:r>
            <a:r>
              <a:rPr lang="en-GB" sz="2400" dirty="0" err="1"/>
              <a:t>Grünen</a:t>
            </a:r>
            <a:endParaRPr lang="en-GB" sz="2400" dirty="0"/>
          </a:p>
          <a:p>
            <a:r>
              <a:rPr lang="en-GB" sz="2400" dirty="0" err="1"/>
              <a:t>xy</a:t>
            </a:r>
            <a:endParaRPr lang="en-GB" sz="2400" dirty="0"/>
          </a:p>
          <a:p>
            <a:r>
              <a:rPr lang="en-GB" sz="2400" dirty="0" err="1"/>
              <a:t>Xy-Vereine</a:t>
            </a:r>
            <a:r>
              <a:rPr lang="en-GB" sz="2400" dirty="0"/>
              <a:t>				</a:t>
            </a:r>
            <a:r>
              <a:rPr lang="en-GB" sz="2400" dirty="0" err="1"/>
              <a:t>Vertreter</a:t>
            </a:r>
            <a:r>
              <a:rPr lang="en-GB" sz="2400" dirty="0"/>
              <a:t> der </a:t>
            </a:r>
            <a:r>
              <a:rPr lang="en-GB" sz="2400" dirty="0" err="1"/>
              <a:t>Vereine</a:t>
            </a:r>
            <a:r>
              <a:rPr lang="en-GB" sz="2400" dirty="0"/>
              <a:t> in Zweifall</a:t>
            </a:r>
          </a:p>
          <a:p>
            <a:r>
              <a:rPr lang="en-GB" sz="2400" dirty="0" err="1"/>
              <a:t>Pfarrer</a:t>
            </a:r>
            <a:r>
              <a:rPr lang="en-GB" sz="2400" dirty="0"/>
              <a:t> Hannokarl Weißhaupt 	</a:t>
            </a:r>
            <a:r>
              <a:rPr lang="en-GB" sz="2400" dirty="0" err="1"/>
              <a:t>Vertreter</a:t>
            </a:r>
            <a:r>
              <a:rPr lang="en-GB" sz="2400" dirty="0"/>
              <a:t> der “</a:t>
            </a:r>
            <a:r>
              <a:rPr lang="en-GB" sz="2400" dirty="0" err="1"/>
              <a:t>Kirche</a:t>
            </a:r>
            <a:r>
              <a:rPr lang="en-GB" sz="2400" dirty="0"/>
              <a:t>”</a:t>
            </a:r>
          </a:p>
          <a:p>
            <a:r>
              <a:rPr lang="en-GB" sz="2400" dirty="0" err="1"/>
              <a:t>xy</a:t>
            </a:r>
            <a:r>
              <a:rPr lang="en-GB" sz="2400" dirty="0"/>
              <a:t>-KV/PR				</a:t>
            </a:r>
            <a:r>
              <a:rPr lang="en-GB" sz="2400" dirty="0" err="1"/>
              <a:t>Vertreter</a:t>
            </a:r>
            <a:r>
              <a:rPr lang="en-GB" sz="2400" dirty="0"/>
              <a:t> des KV/PR/</a:t>
            </a:r>
            <a:r>
              <a:rPr lang="en-GB" sz="2400" dirty="0" err="1"/>
              <a:t>Pastoralteams</a:t>
            </a:r>
            <a:endParaRPr lang="en-GB" sz="2400" dirty="0"/>
          </a:p>
          <a:p>
            <a:r>
              <a:rPr lang="en-GB" sz="2400" dirty="0" err="1"/>
              <a:t>xy</a:t>
            </a:r>
            <a:r>
              <a:rPr lang="en-GB" sz="2400" dirty="0"/>
              <a:t>  JTZ				</a:t>
            </a:r>
            <a:r>
              <a:rPr lang="en-GB" sz="2400" dirty="0" err="1"/>
              <a:t>Vertreter</a:t>
            </a:r>
            <a:r>
              <a:rPr lang="en-GB" sz="2400" dirty="0"/>
              <a:t> des </a:t>
            </a:r>
            <a:r>
              <a:rPr lang="en-GB" sz="2400" dirty="0" err="1"/>
              <a:t>Jugendtreff</a:t>
            </a:r>
            <a:r>
              <a:rPr lang="en-GB" sz="2400" dirty="0"/>
              <a:t> </a:t>
            </a:r>
            <a:r>
              <a:rPr lang="en-GB" sz="2400" dirty="0" err="1"/>
              <a:t>Zweifalls</a:t>
            </a:r>
            <a:endParaRPr lang="en-GB" sz="2400" dirty="0"/>
          </a:p>
          <a:p>
            <a:r>
              <a:rPr lang="en-GB" sz="2400" dirty="0" err="1"/>
              <a:t>xy</a:t>
            </a:r>
            <a:r>
              <a:rPr lang="en-GB" sz="2400" dirty="0"/>
              <a:t>					</a:t>
            </a:r>
            <a:r>
              <a:rPr lang="en-GB" sz="2400" dirty="0" err="1"/>
              <a:t>Vertreter</a:t>
            </a:r>
            <a:r>
              <a:rPr lang="en-GB" sz="2400" dirty="0"/>
              <a:t> der </a:t>
            </a:r>
            <a:r>
              <a:rPr lang="en-GB" sz="2400" dirty="0" err="1"/>
              <a:t>lokale</a:t>
            </a:r>
            <a:r>
              <a:rPr lang="en-GB" sz="2400" dirty="0"/>
              <a:t> Presse</a:t>
            </a:r>
            <a:endParaRPr lang="en-GB" sz="1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62893" y="1304317"/>
            <a:ext cx="8362461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 err="1"/>
              <a:t>Hinweise</a:t>
            </a:r>
            <a:r>
              <a:rPr lang="en-GB" sz="2400" b="1" dirty="0"/>
              <a:t> :</a:t>
            </a:r>
          </a:p>
          <a:p>
            <a:r>
              <a:rPr lang="en-GB" sz="2400" dirty="0" err="1"/>
              <a:t>Getränke</a:t>
            </a:r>
            <a:r>
              <a:rPr lang="en-GB" sz="2400" dirty="0"/>
              <a:t>	:   bitte </a:t>
            </a:r>
            <a:r>
              <a:rPr lang="en-GB" sz="2400" dirty="0" err="1"/>
              <a:t>nicht</a:t>
            </a:r>
            <a:r>
              <a:rPr lang="en-GB" sz="2400" dirty="0"/>
              <a:t> </a:t>
            </a:r>
            <a:r>
              <a:rPr lang="en-GB" sz="2400" dirty="0" err="1"/>
              <a:t>während</a:t>
            </a:r>
            <a:r>
              <a:rPr lang="en-GB" sz="2400" dirty="0"/>
              <a:t> der </a:t>
            </a:r>
            <a:r>
              <a:rPr lang="en-GB" sz="2400" dirty="0" err="1"/>
              <a:t>Versammlung</a:t>
            </a:r>
            <a:endParaRPr lang="en-GB" sz="2400" dirty="0"/>
          </a:p>
          <a:p>
            <a:r>
              <a:rPr lang="en-GB" sz="2400" dirty="0" err="1"/>
              <a:t>Fragen</a:t>
            </a:r>
            <a:r>
              <a:rPr lang="en-GB" sz="2400" dirty="0"/>
              <a:t>	:   </a:t>
            </a:r>
            <a:r>
              <a:rPr lang="en-GB" sz="2400" dirty="0" err="1"/>
              <a:t>jederzeit</a:t>
            </a:r>
            <a:r>
              <a:rPr lang="en-GB" sz="2400" dirty="0"/>
              <a:t> , </a:t>
            </a:r>
            <a:br>
              <a:rPr lang="en-GB" sz="2400" dirty="0"/>
            </a:br>
            <a:r>
              <a:rPr lang="en-GB" sz="2400" dirty="0"/>
              <a:t>		    </a:t>
            </a:r>
            <a:r>
              <a:rPr lang="en-GB" sz="2400" dirty="0" err="1"/>
              <a:t>aber</a:t>
            </a:r>
            <a:r>
              <a:rPr lang="en-GB" sz="2400" dirty="0"/>
              <a:t> bitte </a:t>
            </a:r>
            <a:r>
              <a:rPr lang="en-GB" sz="2400" dirty="0" err="1"/>
              <a:t>mit</a:t>
            </a:r>
            <a:r>
              <a:rPr lang="en-GB" sz="2400" dirty="0"/>
              <a:t> </a:t>
            </a:r>
            <a:r>
              <a:rPr lang="en-GB" sz="2400" dirty="0" err="1"/>
              <a:t>Handzeichen</a:t>
            </a:r>
            <a:r>
              <a:rPr lang="en-GB" sz="2400" dirty="0"/>
              <a:t> </a:t>
            </a:r>
            <a:r>
              <a:rPr lang="en-GB" sz="2400" dirty="0" err="1"/>
              <a:t>ankündigen</a:t>
            </a:r>
            <a:br>
              <a:rPr lang="en-GB" sz="2400" dirty="0"/>
            </a:br>
            <a:r>
              <a:rPr lang="en-GB" sz="2400" dirty="0"/>
              <a:t>	 	    und </a:t>
            </a:r>
            <a:r>
              <a:rPr lang="en-GB" sz="2400" dirty="0" err="1"/>
              <a:t>Reihenfolge</a:t>
            </a:r>
            <a:r>
              <a:rPr lang="en-GB" sz="2400" dirty="0"/>
              <a:t> </a:t>
            </a:r>
            <a:r>
              <a:rPr lang="en-GB" sz="2400" dirty="0" err="1"/>
              <a:t>beachten</a:t>
            </a:r>
            <a:endParaRPr lang="en-GB" sz="2400" dirty="0"/>
          </a:p>
          <a:p>
            <a:r>
              <a:rPr lang="en-GB" sz="2400" dirty="0" err="1"/>
              <a:t>Toiletten</a:t>
            </a:r>
            <a:r>
              <a:rPr lang="en-GB" sz="2400" dirty="0"/>
              <a:t>	:   </a:t>
            </a:r>
            <a:r>
              <a:rPr lang="en-GB" sz="2400" dirty="0" err="1"/>
              <a:t>hinten</a:t>
            </a:r>
            <a:r>
              <a:rPr lang="en-GB" sz="2400" dirty="0"/>
              <a:t> </a:t>
            </a:r>
            <a:r>
              <a:rPr lang="en-GB" sz="2400" dirty="0" err="1"/>
              <a:t>unter</a:t>
            </a:r>
            <a:r>
              <a:rPr lang="en-GB" sz="2400" dirty="0"/>
              <a:t> der </a:t>
            </a:r>
            <a:r>
              <a:rPr lang="en-GB" sz="2400" dirty="0" err="1"/>
              <a:t>Bühne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2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77647" y="1304318"/>
            <a:ext cx="8104553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err="1"/>
              <a:t>Einleitung</a:t>
            </a:r>
            <a:r>
              <a:rPr lang="en-GB" sz="2400" b="1" dirty="0"/>
              <a:t>:</a:t>
            </a:r>
          </a:p>
          <a:p>
            <a:pPr marL="0" indent="0">
              <a:buNone/>
            </a:pPr>
            <a:r>
              <a:rPr lang="en-GB" sz="2400" b="1" dirty="0"/>
              <a:t>Es gab </a:t>
            </a:r>
            <a:r>
              <a:rPr lang="en-GB" sz="2400" b="1" dirty="0" err="1"/>
              <a:t>schon</a:t>
            </a:r>
            <a:r>
              <a:rPr lang="en-GB" sz="2400" b="1" dirty="0"/>
              <a:t> </a:t>
            </a:r>
            <a:r>
              <a:rPr lang="en-GB" sz="2400" b="1" dirty="0" err="1"/>
              <a:t>viel</a:t>
            </a:r>
            <a:r>
              <a:rPr lang="en-GB" sz="2400" b="1" dirty="0"/>
              <a:t> </a:t>
            </a:r>
            <a:r>
              <a:rPr lang="en-GB" sz="2400" b="1" dirty="0" err="1"/>
              <a:t>Vorarbeit</a:t>
            </a:r>
            <a:r>
              <a:rPr lang="en-GB" sz="2400" b="1" dirty="0"/>
              <a:t> und es </a:t>
            </a:r>
            <a:r>
              <a:rPr lang="en-GB" sz="2400" b="1" dirty="0" err="1"/>
              <a:t>passiert</a:t>
            </a:r>
            <a:r>
              <a:rPr lang="en-GB" sz="2400" b="1" dirty="0"/>
              <a:t> </a:t>
            </a:r>
            <a:r>
              <a:rPr lang="en-GB" sz="2400" b="1" dirty="0" err="1"/>
              <a:t>viel</a:t>
            </a:r>
            <a:r>
              <a:rPr lang="en-GB" sz="2400" b="1" dirty="0"/>
              <a:t>…….</a:t>
            </a:r>
          </a:p>
          <a:p>
            <a:pPr marL="0" indent="0">
              <a:buNone/>
            </a:pPr>
            <a:r>
              <a:rPr lang="en-GB" sz="2400" b="1" dirty="0" err="1"/>
              <a:t>nur</a:t>
            </a:r>
            <a:r>
              <a:rPr lang="en-GB" sz="2400" b="1" dirty="0"/>
              <a:t> </a:t>
            </a:r>
            <a:r>
              <a:rPr lang="en-GB" sz="2400" b="1" dirty="0" err="1"/>
              <a:t>wenig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</a:t>
            </a:r>
            <a:r>
              <a:rPr lang="en-GB" sz="2400" b="1" dirty="0" err="1"/>
              <a:t>finanziert</a:t>
            </a:r>
            <a:r>
              <a:rPr lang="en-GB" sz="2400" b="1" dirty="0"/>
              <a:t>…..</a:t>
            </a:r>
          </a:p>
          <a:p>
            <a:pPr marL="0" indent="0">
              <a:buNone/>
            </a:pPr>
            <a:r>
              <a:rPr lang="en-GB" sz="2400" b="1" dirty="0" err="1"/>
              <a:t>aber</a:t>
            </a:r>
            <a:r>
              <a:rPr lang="en-GB" sz="2400" b="1" dirty="0"/>
              <a:t> </a:t>
            </a:r>
            <a:r>
              <a:rPr lang="en-GB" sz="2400" b="1" dirty="0" err="1"/>
              <a:t>nichts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fix …..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2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77647" y="1304318"/>
            <a:ext cx="8104553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err="1"/>
              <a:t>Einleitung</a:t>
            </a:r>
            <a:r>
              <a:rPr lang="en-GB" sz="2400" b="1" dirty="0"/>
              <a:t>:</a:t>
            </a:r>
          </a:p>
          <a:p>
            <a:pPr marL="0" indent="0">
              <a:buNone/>
            </a:pPr>
            <a:r>
              <a:rPr lang="en-GB" sz="2400" b="1" dirty="0"/>
              <a:t>Es gab </a:t>
            </a:r>
            <a:r>
              <a:rPr lang="en-GB" sz="2400" b="1" dirty="0" err="1"/>
              <a:t>schon</a:t>
            </a:r>
            <a:r>
              <a:rPr lang="en-GB" sz="2400" b="1" dirty="0"/>
              <a:t> </a:t>
            </a:r>
            <a:r>
              <a:rPr lang="en-GB" sz="2400" b="1" dirty="0" err="1"/>
              <a:t>viel</a:t>
            </a:r>
            <a:r>
              <a:rPr lang="en-GB" sz="2400" b="1" dirty="0"/>
              <a:t> </a:t>
            </a:r>
            <a:r>
              <a:rPr lang="en-GB" sz="2400" b="1" dirty="0" err="1"/>
              <a:t>Vorarbeit</a:t>
            </a:r>
            <a:r>
              <a:rPr lang="en-GB" sz="2400" b="1" dirty="0"/>
              <a:t>…….</a:t>
            </a:r>
          </a:p>
          <a:p>
            <a:pPr marL="0" indent="0">
              <a:buNone/>
            </a:pPr>
            <a:r>
              <a:rPr lang="en-GB" sz="2400" b="1" dirty="0" err="1"/>
              <a:t>nur</a:t>
            </a:r>
            <a:r>
              <a:rPr lang="en-GB" sz="2400" b="1" dirty="0"/>
              <a:t> </a:t>
            </a:r>
            <a:r>
              <a:rPr lang="en-GB" sz="2400" b="1" dirty="0" err="1"/>
              <a:t>wenig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</a:t>
            </a:r>
            <a:r>
              <a:rPr lang="en-GB" sz="2400" b="1" dirty="0" err="1"/>
              <a:t>finanziert</a:t>
            </a:r>
            <a:r>
              <a:rPr lang="en-GB" sz="2400" b="1" dirty="0"/>
              <a:t>…..</a:t>
            </a:r>
          </a:p>
          <a:p>
            <a:pPr marL="0" indent="0">
              <a:buNone/>
            </a:pPr>
            <a:r>
              <a:rPr lang="en-GB" sz="2400" b="1" dirty="0" err="1"/>
              <a:t>aber</a:t>
            </a:r>
            <a:r>
              <a:rPr lang="en-GB" sz="2400" b="1" dirty="0"/>
              <a:t> </a:t>
            </a:r>
            <a:r>
              <a:rPr lang="en-GB" sz="2400" b="1" dirty="0" err="1"/>
              <a:t>nichts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fix …..</a:t>
            </a:r>
          </a:p>
          <a:p>
            <a:pPr marL="0" indent="0">
              <a:buNone/>
            </a:pPr>
            <a:r>
              <a:rPr lang="en-GB" sz="2400" b="1" dirty="0"/>
              <a:t>und es </a:t>
            </a:r>
            <a:r>
              <a:rPr lang="en-GB" sz="2400" b="1" dirty="0" err="1"/>
              <a:t>geht</a:t>
            </a:r>
            <a:r>
              <a:rPr lang="en-GB" sz="2400" b="1" dirty="0"/>
              <a:t> NUR……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F044F3-BF07-7D8A-6914-699B9C698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665" y="3646501"/>
            <a:ext cx="9866213" cy="239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8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62892" y="1304317"/>
            <a:ext cx="9331571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Agenda:</a:t>
            </a:r>
          </a:p>
          <a:p>
            <a:r>
              <a:rPr lang="en-GB" sz="2400" dirty="0" err="1"/>
              <a:t>Begrüßung</a:t>
            </a:r>
            <a:r>
              <a:rPr lang="en-GB" sz="2400" dirty="0"/>
              <a:t> und </a:t>
            </a:r>
            <a:r>
              <a:rPr lang="en-GB" sz="2400" dirty="0" err="1"/>
              <a:t>Einleitung</a:t>
            </a:r>
            <a:endParaRPr lang="en-GB" sz="2400" dirty="0"/>
          </a:p>
          <a:p>
            <a:r>
              <a:rPr lang="en-GB" sz="2400" dirty="0" err="1"/>
              <a:t>Wiederherstellung</a:t>
            </a:r>
            <a:r>
              <a:rPr lang="en-GB" sz="2400" dirty="0"/>
              <a:t> der </a:t>
            </a:r>
            <a:r>
              <a:rPr lang="en-GB" sz="2400" dirty="0">
                <a:solidFill>
                  <a:srgbClr val="C00000"/>
                </a:solidFill>
              </a:rPr>
              <a:t>Kita</a:t>
            </a:r>
            <a:r>
              <a:rPr lang="en-GB" sz="2400" dirty="0"/>
              <a:t> Zweifall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1800" dirty="0"/>
              <a:t>(</a:t>
            </a:r>
            <a:r>
              <a:rPr lang="en-GB" sz="1800" dirty="0" err="1"/>
              <a:t>Bürgermeister</a:t>
            </a:r>
            <a:r>
              <a:rPr lang="en-GB" sz="1800" dirty="0"/>
              <a:t> Patrick Haas, 15 min)</a:t>
            </a:r>
          </a:p>
          <a:p>
            <a:r>
              <a:rPr lang="en-GB" sz="2400" dirty="0" err="1"/>
              <a:t>Sanierung</a:t>
            </a:r>
            <a:r>
              <a:rPr lang="en-GB" sz="2400" dirty="0"/>
              <a:t> der </a:t>
            </a:r>
            <a:r>
              <a:rPr lang="en-GB" sz="2400" dirty="0" err="1"/>
              <a:t>kath</a:t>
            </a:r>
            <a:r>
              <a:rPr lang="en-GB" sz="2400" dirty="0"/>
              <a:t>. </a:t>
            </a:r>
            <a:r>
              <a:rPr lang="en-GB" sz="2400" dirty="0" err="1">
                <a:solidFill>
                  <a:srgbClr val="00B050"/>
                </a:solidFill>
              </a:rPr>
              <a:t>Kirche</a:t>
            </a:r>
            <a:r>
              <a:rPr lang="en-GB" sz="2400" dirty="0"/>
              <a:t> Zweifall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1800" dirty="0"/>
              <a:t>(Kurt Wissel, </a:t>
            </a:r>
            <a:r>
              <a:rPr lang="en-GB" sz="1800" dirty="0" err="1"/>
              <a:t>Mitglied</a:t>
            </a:r>
            <a:r>
              <a:rPr lang="en-GB" sz="1800" dirty="0"/>
              <a:t> des </a:t>
            </a:r>
            <a:r>
              <a:rPr lang="en-GB" sz="1800" dirty="0" err="1"/>
              <a:t>Kirchenvorstandes</a:t>
            </a:r>
            <a:r>
              <a:rPr lang="en-GB" sz="1800" dirty="0"/>
              <a:t>, 15 min)</a:t>
            </a:r>
          </a:p>
          <a:p>
            <a:r>
              <a:rPr lang="en-GB" sz="2400" dirty="0" err="1"/>
              <a:t>Restaurierungspotentiale</a:t>
            </a:r>
            <a:r>
              <a:rPr lang="en-GB" sz="2400" dirty="0"/>
              <a:t> an/in der </a:t>
            </a:r>
            <a:r>
              <a:rPr lang="en-GB" sz="2400" dirty="0" err="1"/>
              <a:t>kath</a:t>
            </a:r>
            <a:r>
              <a:rPr lang="en-GB" sz="2400" dirty="0"/>
              <a:t>. </a:t>
            </a:r>
            <a:r>
              <a:rPr lang="en-GB" sz="2400" dirty="0" err="1">
                <a:solidFill>
                  <a:srgbClr val="00B050"/>
                </a:solidFill>
              </a:rPr>
              <a:t>Kirche</a:t>
            </a:r>
            <a:r>
              <a:rPr lang="en-GB" sz="2400" dirty="0"/>
              <a:t> Zweifall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1800" dirty="0"/>
              <a:t>(Norbert Seidel, </a:t>
            </a:r>
            <a:r>
              <a:rPr lang="en-GB" sz="1800" dirty="0" err="1"/>
              <a:t>Kirchenmalermeister</a:t>
            </a:r>
            <a:r>
              <a:rPr lang="en-GB" sz="1800" dirty="0"/>
              <a:t> und </a:t>
            </a:r>
            <a:r>
              <a:rPr lang="en-GB" sz="1800" dirty="0" err="1"/>
              <a:t>Restaurator</a:t>
            </a:r>
            <a:r>
              <a:rPr lang="en-GB" sz="1800" dirty="0"/>
              <a:t>, 15 min)</a:t>
            </a:r>
          </a:p>
          <a:p>
            <a:r>
              <a:rPr lang="en-GB" sz="3600" dirty="0"/>
              <a:t>Pause</a:t>
            </a:r>
          </a:p>
          <a:p>
            <a:r>
              <a:rPr lang="en-GB" sz="2400" dirty="0" err="1"/>
              <a:t>Geplantes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70C0"/>
                </a:solidFill>
              </a:rPr>
              <a:t>Bürgerhaus</a:t>
            </a:r>
            <a:r>
              <a:rPr lang="en-GB" sz="2400" dirty="0"/>
              <a:t> Zweifall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1800" dirty="0"/>
              <a:t>(Jochen Böhner, </a:t>
            </a:r>
            <a:r>
              <a:rPr lang="en-GB" sz="1800" dirty="0" err="1"/>
              <a:t>Mitglied</a:t>
            </a:r>
            <a:r>
              <a:rPr lang="en-GB" sz="1800" dirty="0"/>
              <a:t> des </a:t>
            </a:r>
            <a:r>
              <a:rPr lang="en-GB" sz="1800" dirty="0" err="1"/>
              <a:t>Kirchenvorstandes</a:t>
            </a:r>
            <a:r>
              <a:rPr lang="en-GB" sz="1800" dirty="0"/>
              <a:t>, 15 min)</a:t>
            </a:r>
          </a:p>
          <a:p>
            <a:r>
              <a:rPr lang="en-GB" sz="2400" dirty="0" err="1"/>
              <a:t>Offene</a:t>
            </a:r>
            <a:r>
              <a:rPr lang="en-GB" sz="2400" dirty="0"/>
              <a:t> </a:t>
            </a:r>
            <a:r>
              <a:rPr lang="en-GB" sz="2400" dirty="0" err="1"/>
              <a:t>Diskussion</a:t>
            </a:r>
            <a:r>
              <a:rPr lang="en-GB" sz="2400" dirty="0"/>
              <a:t> über das </a:t>
            </a:r>
            <a:r>
              <a:rPr lang="en-GB" sz="2400" dirty="0" err="1"/>
              <a:t>weitere</a:t>
            </a:r>
            <a:r>
              <a:rPr lang="en-GB" sz="2400" dirty="0"/>
              <a:t> </a:t>
            </a:r>
            <a:r>
              <a:rPr lang="en-GB" sz="2400" dirty="0" err="1"/>
              <a:t>Vorgehen</a:t>
            </a:r>
            <a:r>
              <a:rPr lang="en-GB" sz="2400" dirty="0"/>
              <a:t> </a:t>
            </a:r>
            <a:r>
              <a:rPr lang="en-GB" sz="2400" dirty="0" err="1"/>
              <a:t>zum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70C0"/>
                </a:solidFill>
              </a:rPr>
              <a:t>Bürgerhaus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1800" dirty="0"/>
              <a:t>(alle, </a:t>
            </a:r>
            <a:r>
              <a:rPr lang="en-GB" sz="1800" dirty="0" err="1"/>
              <a:t>offen</a:t>
            </a:r>
            <a:r>
              <a:rPr lang="en-GB" sz="1800" dirty="0"/>
              <a:t>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7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05AA4F-40F8-EFE4-CE75-4249550CF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63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14519-FF77-1B00-D592-85C8363D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ADC1F-DDCD-CA8B-3358-230B602D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4914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1FD6E5-80A7-7445-71DA-C87E0D96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DEB4F-7114-DDFA-36AE-193FE843E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9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B44EF3-870E-64EC-7A30-DEE5E269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154" y="273125"/>
            <a:ext cx="835738" cy="12107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06C2A3-79E5-0AF9-6795-C200A1CBE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489" y="3051699"/>
            <a:ext cx="3746606" cy="3187745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87B2B1A-6ECC-B105-F023-7C09FC6A5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273125"/>
            <a:ext cx="222208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 Zweifall </a:t>
            </a:r>
            <a:b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altLang="de-DE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D95EC21-EF81-26FD-5728-EA6518ABE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756" y="1820817"/>
            <a:ext cx="7636158" cy="26464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 err="1"/>
              <a:t>Bericht</a:t>
            </a:r>
            <a:r>
              <a:rPr lang="en-GB" sz="4000" dirty="0"/>
              <a:t>  über den </a:t>
            </a:r>
            <a:r>
              <a:rPr lang="en-GB" sz="4000" dirty="0" err="1"/>
              <a:t>aktuellen</a:t>
            </a:r>
            <a:r>
              <a:rPr lang="en-GB" sz="4000" dirty="0"/>
              <a:t> Stand </a:t>
            </a:r>
            <a:r>
              <a:rPr lang="en-GB" sz="4000" dirty="0" err="1"/>
              <a:t>zum</a:t>
            </a:r>
            <a:r>
              <a:rPr lang="en-GB" sz="4000" dirty="0"/>
              <a:t> </a:t>
            </a:r>
            <a:r>
              <a:rPr lang="en-GB" sz="4000" dirty="0" err="1"/>
              <a:t>Wiederaufbau</a:t>
            </a:r>
            <a:r>
              <a:rPr lang="en-GB" sz="4000" dirty="0"/>
              <a:t> der Kita Zweifall</a:t>
            </a:r>
          </a:p>
          <a:p>
            <a:pPr marL="0" indent="0" algn="ctr">
              <a:buNone/>
            </a:pPr>
            <a:r>
              <a:rPr lang="en-GB" sz="2400" dirty="0"/>
              <a:t>(BM Patrick Haas)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00BEF8-7F58-8578-3067-48911404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645" y="1492416"/>
            <a:ext cx="2280138" cy="330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67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D1C06-D53E-461E-1472-892E49832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08CD0-A78E-F34C-8293-AC687774E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915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50478" y="165404"/>
            <a:ext cx="78229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b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</a:t>
            </a:r>
            <a:r>
              <a:rPr lang="en-GB" altLang="de-DE" sz="2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2024-6-07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Bild 7" descr="Datei:Pfarrkirche St. Rochus - Zweifall.jpg –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36" y="3704935"/>
            <a:ext cx="2246168" cy="272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FE37B3-F001-DECC-3781-D00320169574}"/>
              </a:ext>
            </a:extLst>
          </p:cNvPr>
          <p:cNvSpPr txBox="1"/>
          <p:nvPr/>
        </p:nvSpPr>
        <p:spPr>
          <a:xfrm>
            <a:off x="4746580" y="2144979"/>
            <a:ext cx="6734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Dokumentation </a:t>
            </a:r>
            <a:r>
              <a:rPr kumimoji="0" lang="de-DE" altLang="de-DE" sz="4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Sanierung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Kirchengebäude St. Rochus</a:t>
            </a:r>
            <a:b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(Kurt Wissel) </a:t>
            </a:r>
            <a:endParaRPr kumimoji="0" lang="en-GB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0" lang="en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3534B3-F06F-2331-2471-9BAD0CD15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16" y="1744824"/>
            <a:ext cx="3199950" cy="430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7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5327" y="1486880"/>
            <a:ext cx="10718392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err="1"/>
              <a:t>Grunddaten</a:t>
            </a:r>
            <a:r>
              <a:rPr lang="en-DE" sz="2000" b="1" dirty="0"/>
              <a:t>: </a:t>
            </a:r>
            <a:r>
              <a:rPr lang="en-GB" sz="2000" b="1" dirty="0">
                <a:solidFill>
                  <a:srgbClr val="0070C0"/>
                </a:solidFill>
              </a:rPr>
              <a:t> </a:t>
            </a:r>
          </a:p>
          <a:p>
            <a:r>
              <a:rPr lang="en-GB" sz="2400" dirty="0" err="1"/>
              <a:t>Antrag</a:t>
            </a:r>
            <a:r>
              <a:rPr lang="en-GB" sz="2400" dirty="0"/>
              <a:t> auf </a:t>
            </a:r>
            <a:r>
              <a:rPr lang="en-GB" sz="2400" dirty="0" err="1"/>
              <a:t>Wiederaufbauhilfe</a:t>
            </a:r>
            <a:r>
              <a:rPr lang="en-GB" sz="2400" dirty="0"/>
              <a:t> </a:t>
            </a:r>
            <a:r>
              <a:rPr lang="en-GB" sz="2400" dirty="0" err="1"/>
              <a:t>nach</a:t>
            </a:r>
            <a:r>
              <a:rPr lang="en-GB" sz="2400" dirty="0"/>
              <a:t> </a:t>
            </a:r>
            <a:r>
              <a:rPr lang="en-GB" sz="2400" dirty="0" err="1"/>
              <a:t>Flut</a:t>
            </a:r>
            <a:endParaRPr lang="en-GB" sz="2400" dirty="0"/>
          </a:p>
          <a:p>
            <a:pPr lvl="1"/>
            <a:r>
              <a:rPr lang="en-GB" sz="2000" dirty="0" err="1"/>
              <a:t>beantragte</a:t>
            </a:r>
            <a:r>
              <a:rPr lang="en-GB" sz="2000" dirty="0"/>
              <a:t> Mittel 2.216.614 € (</a:t>
            </a:r>
            <a:r>
              <a:rPr lang="en-GB" sz="2000" dirty="0" err="1"/>
              <a:t>nach</a:t>
            </a:r>
            <a:r>
              <a:rPr lang="en-GB" sz="2000" dirty="0"/>
              <a:t> </a:t>
            </a:r>
            <a:r>
              <a:rPr lang="en-GB" sz="2000" dirty="0" err="1"/>
              <a:t>Kostenschätzung</a:t>
            </a:r>
            <a:r>
              <a:rPr lang="en-GB" sz="2000" dirty="0"/>
              <a:t>)</a:t>
            </a:r>
          </a:p>
          <a:p>
            <a:r>
              <a:rPr lang="en-GB" sz="2400" dirty="0" err="1"/>
              <a:t>Mit</a:t>
            </a:r>
            <a:r>
              <a:rPr lang="en-GB" sz="2400" dirty="0"/>
              <a:t> den </a:t>
            </a:r>
            <a:r>
              <a:rPr lang="en-GB" sz="2400" dirty="0" err="1"/>
              <a:t>beantragten</a:t>
            </a:r>
            <a:r>
              <a:rPr lang="en-GB" sz="2400" dirty="0"/>
              <a:t> </a:t>
            </a:r>
            <a:r>
              <a:rPr lang="en-GB" sz="2400" dirty="0" err="1"/>
              <a:t>Mitteln</a:t>
            </a:r>
            <a:r>
              <a:rPr lang="en-GB" sz="2400" dirty="0"/>
              <a:t> </a:t>
            </a:r>
            <a:r>
              <a:rPr lang="en-GB" sz="2400" dirty="0" err="1"/>
              <a:t>wird</a:t>
            </a:r>
            <a:r>
              <a:rPr lang="en-GB" sz="2400" dirty="0"/>
              <a:t> das </a:t>
            </a:r>
            <a:r>
              <a:rPr lang="en-GB" sz="2400" dirty="0" err="1"/>
              <a:t>Gebäude</a:t>
            </a:r>
            <a:r>
              <a:rPr lang="en-GB" sz="2400" dirty="0"/>
              <a:t> </a:t>
            </a:r>
            <a:r>
              <a:rPr lang="en-GB" sz="2400" dirty="0" err="1"/>
              <a:t>nach</a:t>
            </a:r>
            <a:r>
              <a:rPr lang="en-GB" sz="2400" dirty="0"/>
              <a:t>:</a:t>
            </a:r>
          </a:p>
          <a:p>
            <a:pPr marL="808038" indent="0">
              <a:buNone/>
            </a:pPr>
            <a:r>
              <a:rPr lang="de-DE" sz="2000" dirty="0"/>
              <a:t>Richtlinie über die Gewährung von Billigkeitsleistungen des Landes Nordrhein-</a:t>
            </a:r>
          </a:p>
          <a:p>
            <a:pPr marL="808038" indent="0">
              <a:buNone/>
            </a:pPr>
            <a:r>
              <a:rPr lang="de-DE" sz="2000" dirty="0"/>
              <a:t>Westfalen zur Beseitigung von Schäden an öffentlicher und privater Infrastruktur sowie</a:t>
            </a:r>
          </a:p>
          <a:p>
            <a:pPr marL="808038" indent="0">
              <a:buNone/>
            </a:pPr>
            <a:r>
              <a:rPr lang="de-DE" sz="2000" dirty="0"/>
              <a:t>zum Wiederaufbau anlässlich der Starkregen- und Hochwasserkatastrophe im Juli 2021</a:t>
            </a:r>
          </a:p>
          <a:p>
            <a:pPr marL="808038" indent="0">
              <a:buNone/>
            </a:pPr>
            <a:r>
              <a:rPr lang="de-DE" sz="2000" dirty="0"/>
              <a:t>(Förderrichtlinie Wiederaufbau Nordrhein-Westfalen)</a:t>
            </a:r>
            <a:r>
              <a:rPr lang="en-GB" sz="2000" dirty="0"/>
              <a:t> </a:t>
            </a:r>
            <a:r>
              <a:rPr lang="de-DE" sz="2000" dirty="0"/>
              <a:t>Nr.6 der Förderrichtlinie </a:t>
            </a:r>
          </a:p>
          <a:p>
            <a:pPr marL="808038" indent="0">
              <a:buNone/>
            </a:pPr>
            <a:r>
              <a:rPr lang="de-DE" sz="2000" dirty="0"/>
              <a:t>Wiederaufbau 2021</a:t>
            </a:r>
            <a:endParaRPr lang="en-GB" sz="2000" dirty="0"/>
          </a:p>
          <a:p>
            <a:pPr marL="266700" indent="0">
              <a:buNone/>
            </a:pPr>
            <a:r>
              <a:rPr lang="en-GB" sz="2400" dirty="0"/>
              <a:t>in Stand </a:t>
            </a:r>
            <a:r>
              <a:rPr lang="en-GB" sz="2400" dirty="0" err="1"/>
              <a:t>gesetzt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sz="2000" dirty="0"/>
          </a:p>
          <a:p>
            <a:endParaRPr lang="de-DE" sz="2000" dirty="0"/>
          </a:p>
          <a:p>
            <a:pPr marL="0" indent="0">
              <a:buNone/>
            </a:pPr>
            <a:br>
              <a:rPr lang="en-GB" sz="2000" dirty="0"/>
            </a:br>
            <a:endParaRPr lang="en-GB" sz="20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75E53F-B3DC-171E-E530-C991DE51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22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13</a:t>
            </a:fld>
            <a:endParaRPr lang="de-DE"/>
          </a:p>
        </p:txBody>
      </p:sp>
      <p:pic>
        <p:nvPicPr>
          <p:cNvPr id="9" name="Inhaltsplatzhalter 5">
            <a:extLst>
              <a:ext uri="{FF2B5EF4-FFF2-40B4-BE49-F238E27FC236}">
                <a16:creationId xmlns:a16="http://schemas.microsoft.com/office/drawing/2014/main" id="{2D834743-C36D-E5E7-BF39-035327C20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8078" y="2005012"/>
            <a:ext cx="3057836" cy="435133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6FAD2FB-C6AB-A93F-1CBA-FA5044EA905C}"/>
              </a:ext>
            </a:extLst>
          </p:cNvPr>
          <p:cNvSpPr txBox="1"/>
          <p:nvPr/>
        </p:nvSpPr>
        <p:spPr>
          <a:xfrm>
            <a:off x="1270628" y="1889304"/>
            <a:ext cx="60953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Aktueller Stand (Baustellendokumentationen)</a:t>
            </a:r>
            <a:br>
              <a:rPr lang="de-DE" sz="2400" dirty="0"/>
            </a:br>
            <a:endParaRPr lang="de-DE" sz="2400" dirty="0"/>
          </a:p>
          <a:p>
            <a:r>
              <a:rPr lang="de-DE" sz="2400" dirty="0"/>
              <a:t>Bauabschnitt </a:t>
            </a:r>
            <a:r>
              <a:rPr lang="de-DE" sz="2400" b="1" dirty="0"/>
              <a:t>1</a:t>
            </a:r>
            <a:r>
              <a:rPr lang="de-DE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Sanierung der “alten Sakristei”</a:t>
            </a:r>
          </a:p>
          <a:p>
            <a:pPr marL="266700"/>
            <a:r>
              <a:rPr lang="de-DE" sz="2400" dirty="0"/>
              <a:t>Sanierung des Chorbogens inkl. Restauration zur Nutzung als gottesdienstlicher Raum</a:t>
            </a:r>
            <a:endParaRPr lang="de-DE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8A72FA2-103C-17F9-9DB9-0B4A18A81899}"/>
              </a:ext>
            </a:extLst>
          </p:cNvPr>
          <p:cNvSpPr/>
          <p:nvPr/>
        </p:nvSpPr>
        <p:spPr>
          <a:xfrm>
            <a:off x="7905749" y="4514849"/>
            <a:ext cx="672345" cy="990601"/>
          </a:xfrm>
          <a:prstGeom prst="rect">
            <a:avLst/>
          </a:prstGeom>
          <a:noFill/>
          <a:ln w="698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2" name="Textfeld 1">
            <a:extLst>
              <a:ext uri="{FF2B5EF4-FFF2-40B4-BE49-F238E27FC236}">
                <a16:creationId xmlns:a16="http://schemas.microsoft.com/office/drawing/2014/main" id="{07EC3A05-CAFF-E3A8-DDC6-4E7DFCF85153}"/>
              </a:ext>
            </a:extLst>
          </p:cNvPr>
          <p:cNvSpPr txBox="1"/>
          <p:nvPr/>
        </p:nvSpPr>
        <p:spPr>
          <a:xfrm>
            <a:off x="4841139" y="4623078"/>
            <a:ext cx="2605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u="sng" dirty="0"/>
              <a:t>Erster </a:t>
            </a:r>
            <a:r>
              <a:rPr lang="de-DE" sz="2400" dirty="0"/>
              <a:t>Bauabschnitt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16BD83-C44A-3AB2-F185-29D2A31CB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4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14</a:t>
            </a:fld>
            <a:endParaRPr lang="de-DE"/>
          </a:p>
        </p:txBody>
      </p:sp>
      <p:pic>
        <p:nvPicPr>
          <p:cNvPr id="8" name="Inhaltsplatzhalter 5">
            <a:extLst>
              <a:ext uri="{FF2B5EF4-FFF2-40B4-BE49-F238E27FC236}">
                <a16:creationId xmlns:a16="http://schemas.microsoft.com/office/drawing/2014/main" id="{53E2CC33-932C-33F1-3176-56D25E37B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4259" y="1925780"/>
            <a:ext cx="3057836" cy="4351338"/>
          </a:xfrm>
          <a:prstGeom prst="rect">
            <a:avLst/>
          </a:prstGeom>
        </p:spPr>
      </p:pic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15" name="Textfeld 9">
            <a:extLst>
              <a:ext uri="{FF2B5EF4-FFF2-40B4-BE49-F238E27FC236}">
                <a16:creationId xmlns:a16="http://schemas.microsoft.com/office/drawing/2014/main" id="{4D7FD679-84F1-0B2C-7C46-3C33EC80B20A}"/>
              </a:ext>
            </a:extLst>
          </p:cNvPr>
          <p:cNvSpPr txBox="1"/>
          <p:nvPr/>
        </p:nvSpPr>
        <p:spPr>
          <a:xfrm>
            <a:off x="1307722" y="1810665"/>
            <a:ext cx="68456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Aktueller Stand (Baustellendokumentationen)</a:t>
            </a:r>
            <a:br>
              <a:rPr lang="de-DE" sz="2400" dirty="0"/>
            </a:br>
            <a:endParaRPr lang="de-DE" sz="2400" dirty="0"/>
          </a:p>
          <a:p>
            <a:r>
              <a:rPr lang="de-DE" sz="2400" dirty="0"/>
              <a:t>Geplanter Bauabschnitt </a:t>
            </a:r>
            <a:r>
              <a:rPr lang="de-DE" sz="2400" b="1" dirty="0"/>
              <a:t>2</a:t>
            </a:r>
            <a:r>
              <a:rPr lang="de-DE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Sanierung des restlichen „alten Kirchenschiffs“ in Absprache mit dem Bistum und in Abhängigkeit zum Antrag auf Wiederaufbauhilfe nach Flut.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Weiter Bauabschnitte folgen nach Abstimmung</a:t>
            </a:r>
          </a:p>
        </p:txBody>
      </p:sp>
      <p:sp>
        <p:nvSpPr>
          <p:cNvPr id="16" name="Rechteck 10">
            <a:extLst>
              <a:ext uri="{FF2B5EF4-FFF2-40B4-BE49-F238E27FC236}">
                <a16:creationId xmlns:a16="http://schemas.microsoft.com/office/drawing/2014/main" id="{8FBCC74C-84D0-6370-F333-D65DC57E3FFD}"/>
              </a:ext>
            </a:extLst>
          </p:cNvPr>
          <p:cNvSpPr/>
          <p:nvPr/>
        </p:nvSpPr>
        <p:spPr>
          <a:xfrm>
            <a:off x="8806218" y="4286250"/>
            <a:ext cx="1823682" cy="981076"/>
          </a:xfrm>
          <a:prstGeom prst="rect">
            <a:avLst/>
          </a:prstGeom>
          <a:noFill/>
          <a:ln w="762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Textfeld 1">
            <a:extLst>
              <a:ext uri="{FF2B5EF4-FFF2-40B4-BE49-F238E27FC236}">
                <a16:creationId xmlns:a16="http://schemas.microsoft.com/office/drawing/2014/main" id="{DE925338-A268-A68A-68CC-29E35C9C572F}"/>
              </a:ext>
            </a:extLst>
          </p:cNvPr>
          <p:cNvSpPr txBox="1"/>
          <p:nvPr/>
        </p:nvSpPr>
        <p:spPr>
          <a:xfrm>
            <a:off x="6669672" y="4967221"/>
            <a:ext cx="2009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u="sng" dirty="0"/>
              <a:t>Zweiter </a:t>
            </a:r>
            <a:r>
              <a:rPr lang="de-DE" sz="2400" dirty="0"/>
              <a:t> Bauabschnitt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C9E1716-B471-88B1-7E8F-A0427FB1A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35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15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9" name="Inhaltsplatzhalter 9" descr="Ein Bild, das Wand, Küchengerät, Im Haus, Gerät enthält.&#10;&#10;Automatisch generierte Beschreibung">
            <a:extLst>
              <a:ext uri="{FF2B5EF4-FFF2-40B4-BE49-F238E27FC236}">
                <a16:creationId xmlns:a16="http://schemas.microsoft.com/office/drawing/2014/main" id="{659E62D1-C229-DBAF-B268-C88A9FA19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BDAD3D-C5B0-9795-08F6-238879B78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5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16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3" name="Inhaltsplatzhalter 8" descr="Ein Bild, das Im Haus, Wand, Treppe, Boden enthält.&#10;&#10;Automatisch generierte Beschreibung">
            <a:extLst>
              <a:ext uri="{FF2B5EF4-FFF2-40B4-BE49-F238E27FC236}">
                <a16:creationId xmlns:a16="http://schemas.microsoft.com/office/drawing/2014/main" id="{1CA17530-56B7-B3E6-9F9B-3F555A1F1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120B1B-C6DD-BCDE-744E-687813EFB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30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17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17</a:t>
            </a:fld>
            <a:endParaRPr lang="de-DE"/>
          </a:p>
        </p:txBody>
      </p:sp>
      <p:pic>
        <p:nvPicPr>
          <p:cNvPr id="3" name="Inhaltsplatzhalter 9" descr="Ein Bild, das Wand, Im Haus, Feuerlöscher, Putz enthält.&#10;&#10;Automatisch generierte Beschreibung">
            <a:extLst>
              <a:ext uri="{FF2B5EF4-FFF2-40B4-BE49-F238E27FC236}">
                <a16:creationId xmlns:a16="http://schemas.microsoft.com/office/drawing/2014/main" id="{0A6539EB-813D-DA37-5EDA-A631C543C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2707B-7ECA-DE6F-744D-81DF22F83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21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18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3" name="Inhaltsplatzhalter 13" descr="Ein Bild, das Gebäude, Wand, Leiter, Bild enthält.&#10;&#10;Automatisch generierte Beschreibung">
            <a:extLst>
              <a:ext uri="{FF2B5EF4-FFF2-40B4-BE49-F238E27FC236}">
                <a16:creationId xmlns:a16="http://schemas.microsoft.com/office/drawing/2014/main" id="{06603B5D-86AD-AFCA-8828-E9483EF26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12F70D-AC23-A109-791D-0515CE23F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90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19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19</a:t>
            </a:fld>
            <a:endParaRPr lang="de-DE"/>
          </a:p>
        </p:txBody>
      </p:sp>
      <p:pic>
        <p:nvPicPr>
          <p:cNvPr id="3" name="Inhaltsplatzhalter 8" descr="Ein Bild, das Wand, Im Haus, Statue, Putz enthält.&#10;&#10;Automatisch generierte Beschreibung">
            <a:extLst>
              <a:ext uri="{FF2B5EF4-FFF2-40B4-BE49-F238E27FC236}">
                <a16:creationId xmlns:a16="http://schemas.microsoft.com/office/drawing/2014/main" id="{AD97886D-D467-84C2-1484-BE71DFB07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11399-8710-2F4B-056D-E3D48696F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91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20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20</a:t>
            </a:fld>
            <a:endParaRPr lang="de-DE"/>
          </a:p>
        </p:txBody>
      </p:sp>
      <p:pic>
        <p:nvPicPr>
          <p:cNvPr id="3" name="Inhaltsplatzhalter 6" descr="Ein Bild, das Wand, Im Haus, Haus, Mobiliar enthält.&#10;&#10;Automatisch generierte Beschreibung">
            <a:extLst>
              <a:ext uri="{FF2B5EF4-FFF2-40B4-BE49-F238E27FC236}">
                <a16:creationId xmlns:a16="http://schemas.microsoft.com/office/drawing/2014/main" id="{13FF21B2-AAAE-7394-6DBE-A0D59E7117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83F349-580D-90C4-0851-9B5D248E3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11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21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21</a:t>
            </a:fld>
            <a:endParaRPr lang="de-DE"/>
          </a:p>
        </p:txBody>
      </p:sp>
      <p:pic>
        <p:nvPicPr>
          <p:cNvPr id="3" name="Inhaltsplatzhalter 8" descr="Ein Bild, das Im Haus, Wand, Gebäude, Haus enthält.&#10;&#10;Automatisch generierte Beschreibung">
            <a:extLst>
              <a:ext uri="{FF2B5EF4-FFF2-40B4-BE49-F238E27FC236}">
                <a16:creationId xmlns:a16="http://schemas.microsoft.com/office/drawing/2014/main" id="{FE5D2644-A455-A993-AE7D-A03667F3D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41C76E-DD6C-28B7-E7CF-F601F7015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59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22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22</a:t>
            </a:fld>
            <a:endParaRPr lang="de-DE"/>
          </a:p>
        </p:txBody>
      </p:sp>
      <p:pic>
        <p:nvPicPr>
          <p:cNvPr id="3" name="Inhaltsplatzhalter 6" descr="Ein Bild, das Im Haus, Haus, Putz, Leiter enthält.&#10;&#10;Automatisch generierte Beschreibung">
            <a:extLst>
              <a:ext uri="{FF2B5EF4-FFF2-40B4-BE49-F238E27FC236}">
                <a16:creationId xmlns:a16="http://schemas.microsoft.com/office/drawing/2014/main" id="{68A93230-F1B7-96F8-F729-08E001940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2AF2F8-F916-91B5-CF22-0B74255CA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75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463" y="698899"/>
            <a:ext cx="7067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Dokumentation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Sanierung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endParaRPr lang="de-DE" altLang="de-DE" sz="28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23</a:t>
            </a:fld>
            <a:endParaRPr lang="de-DE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3FC06D5-4494-3590-9B97-9EA7B137852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Bürgerversammlung Zweifall 2024-06-12</a:t>
            </a:r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1587D4F0-043B-A890-ED76-3A5C0F79411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5373D6-D55E-4B87-8586-995EC0C30B22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9438A3-1165-0051-1FD5-D72B46302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941" y="1870677"/>
            <a:ext cx="9121569" cy="48507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 err="1"/>
              <a:t>Weiteres</a:t>
            </a:r>
            <a:r>
              <a:rPr lang="en-GB" sz="2400" b="1" u="sng" dirty="0"/>
              <a:t> </a:t>
            </a:r>
            <a:r>
              <a:rPr lang="en-GB" sz="2400" b="1" u="sng" dirty="0" err="1"/>
              <a:t>Vorgehen</a:t>
            </a:r>
            <a:r>
              <a:rPr lang="en-GB" sz="2400" b="1" u="sng" dirty="0"/>
              <a:t>:</a:t>
            </a:r>
          </a:p>
          <a:p>
            <a:r>
              <a:rPr lang="en-GB" sz="2400" b="1" dirty="0" err="1"/>
              <a:t>Zusammenstellung</a:t>
            </a:r>
            <a:r>
              <a:rPr lang="en-GB" sz="2400" b="1" dirty="0"/>
              <a:t> der </a:t>
            </a:r>
            <a:r>
              <a:rPr lang="en-GB" sz="2400" b="1" dirty="0" err="1"/>
              <a:t>Bedarfe</a:t>
            </a:r>
            <a:r>
              <a:rPr lang="en-GB" sz="2400" b="1" dirty="0"/>
              <a:t> </a:t>
            </a:r>
            <a:r>
              <a:rPr lang="en-GB" sz="2400" b="1" dirty="0" err="1"/>
              <a:t>durch</a:t>
            </a:r>
            <a:r>
              <a:rPr lang="en-GB" sz="2400" b="1" dirty="0"/>
              <a:t> </a:t>
            </a:r>
            <a:r>
              <a:rPr lang="en-GB" sz="2400" b="1" dirty="0" err="1"/>
              <a:t>Planungsteam</a:t>
            </a:r>
            <a:endParaRPr lang="en-GB" sz="2400" b="1" dirty="0"/>
          </a:p>
          <a:p>
            <a:pPr marL="715963" lvl="1" indent="0">
              <a:lnSpc>
                <a:spcPct val="100000"/>
              </a:lnSpc>
            </a:pPr>
            <a:r>
              <a:rPr lang="en-GB" b="1" dirty="0" err="1"/>
              <a:t>Planungsleistungen</a:t>
            </a:r>
            <a:r>
              <a:rPr lang="en-GB" b="1" dirty="0"/>
              <a:t>:</a:t>
            </a:r>
            <a:br>
              <a:rPr lang="en-GB" b="1" dirty="0"/>
            </a:br>
            <a:r>
              <a:rPr lang="en-GB" b="1" dirty="0"/>
              <a:t>	</a:t>
            </a:r>
            <a:r>
              <a:rPr lang="en-GB" dirty="0"/>
              <a:t>- </a:t>
            </a:r>
            <a:r>
              <a:rPr lang="en-GB" dirty="0" err="1"/>
              <a:t>Objektplanung</a:t>
            </a:r>
            <a:r>
              <a:rPr lang="en-GB" dirty="0"/>
              <a:t> (</a:t>
            </a:r>
            <a:r>
              <a:rPr lang="en-GB" dirty="0" err="1"/>
              <a:t>Architektur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	- </a:t>
            </a:r>
            <a:r>
              <a:rPr lang="en-GB" dirty="0" err="1"/>
              <a:t>Elektroplanung</a:t>
            </a:r>
            <a:endParaRPr lang="en-GB" dirty="0"/>
          </a:p>
          <a:p>
            <a:pPr marL="715963" lvl="1" indent="0">
              <a:lnSpc>
                <a:spcPct val="100000"/>
              </a:lnSpc>
              <a:buNone/>
            </a:pPr>
            <a:r>
              <a:rPr lang="en-GB" dirty="0"/>
              <a:t>	- </a:t>
            </a:r>
            <a:r>
              <a:rPr lang="en-GB" dirty="0" err="1"/>
              <a:t>Tragwerksplanung</a:t>
            </a:r>
            <a:br>
              <a:rPr lang="en-GB" dirty="0"/>
            </a:br>
            <a:r>
              <a:rPr lang="en-GB" dirty="0"/>
              <a:t>	- </a:t>
            </a:r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Gebäudeausrüstung</a:t>
            </a:r>
            <a:br>
              <a:rPr lang="en-GB" dirty="0"/>
            </a:br>
            <a:r>
              <a:rPr lang="en-GB" dirty="0"/>
              <a:t>	- </a:t>
            </a:r>
            <a:r>
              <a:rPr lang="en-GB" dirty="0" err="1"/>
              <a:t>Brandschutz</a:t>
            </a:r>
            <a:br>
              <a:rPr lang="en-GB" dirty="0"/>
            </a:br>
            <a:r>
              <a:rPr lang="en-GB" dirty="0"/>
              <a:t>	- </a:t>
            </a:r>
            <a:r>
              <a:rPr lang="en-GB" dirty="0" err="1"/>
              <a:t>Schall</a:t>
            </a:r>
            <a:r>
              <a:rPr lang="en-GB" dirty="0"/>
              <a:t>- und </a:t>
            </a:r>
            <a:r>
              <a:rPr lang="en-GB" dirty="0" err="1"/>
              <a:t>Immissionsschutz</a:t>
            </a:r>
            <a:endParaRPr lang="en-GB" dirty="0"/>
          </a:p>
          <a:p>
            <a:pPr marL="715963" lvl="1" indent="0">
              <a:lnSpc>
                <a:spcPct val="100000"/>
              </a:lnSpc>
              <a:buNone/>
            </a:pPr>
            <a:r>
              <a:rPr lang="en-GB" dirty="0"/>
              <a:t>	- </a:t>
            </a:r>
            <a:r>
              <a:rPr lang="en-GB" dirty="0" err="1"/>
              <a:t>Denkmalpflege</a:t>
            </a:r>
            <a:r>
              <a:rPr lang="en-GB" dirty="0"/>
              <a:t> </a:t>
            </a:r>
          </a:p>
          <a:p>
            <a:pPr marL="715963" lvl="1" indent="0">
              <a:lnSpc>
                <a:spcPct val="100000"/>
              </a:lnSpc>
              <a:buNone/>
            </a:pPr>
            <a:r>
              <a:rPr lang="en-GB" dirty="0"/>
              <a:t>	- etc…</a:t>
            </a:r>
          </a:p>
          <a:p>
            <a:pPr marL="715963" lvl="1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buNone/>
            </a:pPr>
            <a:br>
              <a:rPr lang="en-GB" sz="2400" b="1" dirty="0"/>
            </a:br>
            <a:br>
              <a:rPr lang="en-GB" sz="2400" b="1" dirty="0"/>
            </a:b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B6ADEA-B2A5-ACCA-7380-81EBBE81B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50" y="251153"/>
            <a:ext cx="1223102" cy="1647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75B98C-3A7B-F6F3-0712-50AA0355B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424" y="2617276"/>
            <a:ext cx="1710608" cy="18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05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DE1CB-859F-B486-287D-524FAD59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2138E-328E-3ACE-1B8D-2533D06F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845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960867" y="380847"/>
            <a:ext cx="10402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Bild 7" descr="Datei:Pfarrkirche St. Rochus - Zweifall.jpg –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886" y="3750527"/>
            <a:ext cx="2246168" cy="272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FE37B3-F001-DECC-3781-D00320169574}"/>
              </a:ext>
            </a:extLst>
          </p:cNvPr>
          <p:cNvSpPr txBox="1"/>
          <p:nvPr/>
        </p:nvSpPr>
        <p:spPr>
          <a:xfrm>
            <a:off x="4772025" y="1998903"/>
            <a:ext cx="7296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de-DE" altLang="de-DE" sz="4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Potentiale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für eine </a:t>
            </a:r>
            <a:r>
              <a:rPr kumimoji="0" lang="de-DE" altLang="de-DE" sz="4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Restaurierung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  Kirchengebäude St. Rochus</a:t>
            </a:r>
            <a:b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alt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Norbert Seidel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endParaRPr kumimoji="0" lang="en-GB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0" lang="en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D20B32-3737-A357-97D6-F70B61A5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48" y="1537431"/>
            <a:ext cx="3790950" cy="49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55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960867" y="380847"/>
            <a:ext cx="10402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Kirchengebäude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8BDEF-BB2E-1218-EF31-F3F2A983C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136" y="2279283"/>
            <a:ext cx="4238656" cy="3133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2A5CE5-506E-A47E-5984-EA0EABEE6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849" y="2573877"/>
            <a:ext cx="2438418" cy="33147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C5C51D-6F0C-349D-C800-2CB0115CEA63}"/>
              </a:ext>
            </a:extLst>
          </p:cNvPr>
          <p:cNvSpPr txBox="1"/>
          <p:nvPr/>
        </p:nvSpPr>
        <p:spPr>
          <a:xfrm>
            <a:off x="4352925" y="1220016"/>
            <a:ext cx="7296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alt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Norbert Seidel</a:t>
            </a:r>
            <a:br>
              <a:rPr lang="de-DE" alt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Kirchmalermeister und Restaurator</a:t>
            </a:r>
            <a:endParaRPr kumimoji="0" lang="en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C1FCE22-F7A8-DD50-4A78-C6AB099C5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381" y="2366963"/>
            <a:ext cx="1981269" cy="393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59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27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7" name="Picture 6" descr="A black and white photo of a church&#10;&#10;Description automatically generated">
            <a:extLst>
              <a:ext uri="{FF2B5EF4-FFF2-40B4-BE49-F238E27FC236}">
                <a16:creationId xmlns:a16="http://schemas.microsoft.com/office/drawing/2014/main" id="{4644FB7D-CAEC-B08E-348A-3AE70C82A3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732" y="1002896"/>
            <a:ext cx="3940969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95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28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13" name="Picture 12" descr="A church with a chandelier and a chandelier&#10;&#10;Description automatically generated">
            <a:extLst>
              <a:ext uri="{FF2B5EF4-FFF2-40B4-BE49-F238E27FC236}">
                <a16:creationId xmlns:a16="http://schemas.microsoft.com/office/drawing/2014/main" id="{CFD52E9D-A232-AD09-C709-651D94C07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28" y="3617929"/>
            <a:ext cx="1664494" cy="2219325"/>
          </a:xfrm>
          <a:prstGeom prst="rect">
            <a:avLst/>
          </a:prstGeom>
        </p:spPr>
      </p:pic>
      <p:pic>
        <p:nvPicPr>
          <p:cNvPr id="15" name="Picture 14" descr="A chandelier and a wall with images on the wall&#10;&#10;Description automatically generated">
            <a:extLst>
              <a:ext uri="{FF2B5EF4-FFF2-40B4-BE49-F238E27FC236}">
                <a16:creationId xmlns:a16="http://schemas.microsoft.com/office/drawing/2014/main" id="{67B9F6B0-B6EA-BA06-0ED1-9C0198852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96" y="1600200"/>
            <a:ext cx="2743200" cy="3657600"/>
          </a:xfrm>
          <a:prstGeom prst="rect">
            <a:avLst/>
          </a:prstGeom>
        </p:spPr>
      </p:pic>
      <p:pic>
        <p:nvPicPr>
          <p:cNvPr id="17" name="Picture 16" descr="A close-up of a painting&#10;&#10;Description automatically generated">
            <a:extLst>
              <a:ext uri="{FF2B5EF4-FFF2-40B4-BE49-F238E27FC236}">
                <a16:creationId xmlns:a16="http://schemas.microsoft.com/office/drawing/2014/main" id="{E1272EF4-427A-3256-087F-4F7A3ACFE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751" y="1600200"/>
            <a:ext cx="2743200" cy="3657600"/>
          </a:xfrm>
          <a:prstGeom prst="rect">
            <a:avLst/>
          </a:prstGeom>
        </p:spPr>
      </p:pic>
      <p:pic>
        <p:nvPicPr>
          <p:cNvPr id="19" name="Picture 18" descr="A close-up of a painting&#10;&#10;Description automatically generated">
            <a:extLst>
              <a:ext uri="{FF2B5EF4-FFF2-40B4-BE49-F238E27FC236}">
                <a16:creationId xmlns:a16="http://schemas.microsoft.com/office/drawing/2014/main" id="{848E9D96-94E3-5504-DECC-1A96DFFB4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144" y="1195473"/>
            <a:ext cx="2324511" cy="2138762"/>
          </a:xfrm>
          <a:prstGeom prst="rect">
            <a:avLst/>
          </a:prstGeom>
        </p:spPr>
      </p:pic>
      <p:pic>
        <p:nvPicPr>
          <p:cNvPr id="29" name="Picture 28" descr="A close-up of a wall&#10;&#10;Description automatically generated">
            <a:extLst>
              <a:ext uri="{FF2B5EF4-FFF2-40B4-BE49-F238E27FC236}">
                <a16:creationId xmlns:a16="http://schemas.microsoft.com/office/drawing/2014/main" id="{D3D30BDE-7047-1BB5-145E-5E0FE8EAA8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799" y="3295619"/>
            <a:ext cx="2324511" cy="309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91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29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27" name="Picture 26" descr="A close-up of a drawing on a wall&#10;&#10;Description automatically generated">
            <a:extLst>
              <a:ext uri="{FF2B5EF4-FFF2-40B4-BE49-F238E27FC236}">
                <a16:creationId xmlns:a16="http://schemas.microsoft.com/office/drawing/2014/main" id="{0A17AE84-D14F-00D4-53FD-31720EF702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1051733"/>
            <a:ext cx="3978463" cy="530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96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30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3" name="Picture 2" descr="A close-up of a wall&#10;&#10;Description automatically generated">
            <a:extLst>
              <a:ext uri="{FF2B5EF4-FFF2-40B4-BE49-F238E27FC236}">
                <a16:creationId xmlns:a16="http://schemas.microsoft.com/office/drawing/2014/main" id="{1B036A8C-D537-1660-F588-56F7310D2E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46" y="1179511"/>
            <a:ext cx="3882627" cy="5176836"/>
          </a:xfrm>
          <a:prstGeom prst="rect">
            <a:avLst/>
          </a:prstGeom>
        </p:spPr>
      </p:pic>
      <p:pic>
        <p:nvPicPr>
          <p:cNvPr id="9" name="Picture 8" descr="A close-up of a wall&#10;&#10;Description automatically generated">
            <a:extLst>
              <a:ext uri="{FF2B5EF4-FFF2-40B4-BE49-F238E27FC236}">
                <a16:creationId xmlns:a16="http://schemas.microsoft.com/office/drawing/2014/main" id="{6B550C8F-F305-8F3B-60DC-44C737E919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12" y="1179513"/>
            <a:ext cx="3882628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27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31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7" name="Picture 6" descr="A painting on a table&#10;&#10;Description automatically generated">
            <a:extLst>
              <a:ext uri="{FF2B5EF4-FFF2-40B4-BE49-F238E27FC236}">
                <a16:creationId xmlns:a16="http://schemas.microsoft.com/office/drawing/2014/main" id="{5B6FBC18-F27B-AC41-92D4-67AF448CB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05" y="1195473"/>
            <a:ext cx="3807619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35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32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3" name="Picture 2" descr="A wooden pews in a room&#10;&#10;Description automatically generated">
            <a:extLst>
              <a:ext uri="{FF2B5EF4-FFF2-40B4-BE49-F238E27FC236}">
                <a16:creationId xmlns:a16="http://schemas.microsoft.com/office/drawing/2014/main" id="{5FDB8D21-B75C-A16A-83C7-5329FC9F58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84" y="1295491"/>
            <a:ext cx="3678962" cy="4905282"/>
          </a:xfrm>
          <a:prstGeom prst="rect">
            <a:avLst/>
          </a:prstGeom>
        </p:spPr>
      </p:pic>
      <p:pic>
        <p:nvPicPr>
          <p:cNvPr id="12" name="Picture 11" descr="A close-up of a wooden cabinet&#10;&#10;Description automatically generated">
            <a:extLst>
              <a:ext uri="{FF2B5EF4-FFF2-40B4-BE49-F238E27FC236}">
                <a16:creationId xmlns:a16="http://schemas.microsoft.com/office/drawing/2014/main" id="{8C2CA1AB-8CB4-88FF-8C71-D6DDF5683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59" y="2924175"/>
            <a:ext cx="2457448" cy="3276598"/>
          </a:xfrm>
          <a:prstGeom prst="rect">
            <a:avLst/>
          </a:prstGeom>
        </p:spPr>
      </p:pic>
      <p:pic>
        <p:nvPicPr>
          <p:cNvPr id="14" name="Picture 13" descr="A close-up of a wooden pew&#10;&#10;Description automatically generated">
            <a:extLst>
              <a:ext uri="{FF2B5EF4-FFF2-40B4-BE49-F238E27FC236}">
                <a16:creationId xmlns:a16="http://schemas.microsoft.com/office/drawing/2014/main" id="{47A89068-0EB9-10B0-B6F1-D29E3902F5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36" y="1295491"/>
            <a:ext cx="3678962" cy="49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832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33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3" name="Picture 2" descr="A close up of a shoe&#10;&#10;Description automatically generated">
            <a:extLst>
              <a:ext uri="{FF2B5EF4-FFF2-40B4-BE49-F238E27FC236}">
                <a16:creationId xmlns:a16="http://schemas.microsoft.com/office/drawing/2014/main" id="{2240BA32-A8EE-5F58-8606-9500122FF4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83236" y="1567476"/>
            <a:ext cx="5307259" cy="398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3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34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7" name="Picture 6" descr="A statue of a person sitting next to a crucifix&#10;&#10;Description automatically generated">
            <a:extLst>
              <a:ext uri="{FF2B5EF4-FFF2-40B4-BE49-F238E27FC236}">
                <a16:creationId xmlns:a16="http://schemas.microsoft.com/office/drawing/2014/main" id="{17F51BD8-8419-B234-74AD-537551852C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90" y="985885"/>
            <a:ext cx="3796868" cy="506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94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35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3" name="Picture 2" descr="A wall with a hole in it&#10;&#10;Description automatically generated">
            <a:extLst>
              <a:ext uri="{FF2B5EF4-FFF2-40B4-BE49-F238E27FC236}">
                <a16:creationId xmlns:a16="http://schemas.microsoft.com/office/drawing/2014/main" id="{D02648F5-6228-9C12-744A-1719473CC4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001308"/>
            <a:ext cx="394335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10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36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9" name="Picture 8" descr="A painting of a person sleeping on a cross&#10;&#10;Description automatically generated">
            <a:extLst>
              <a:ext uri="{FF2B5EF4-FFF2-40B4-BE49-F238E27FC236}">
                <a16:creationId xmlns:a16="http://schemas.microsoft.com/office/drawing/2014/main" id="{513463BE-4E5B-17D0-0163-E8B9C2796C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645" y="1304924"/>
            <a:ext cx="3736182" cy="4981576"/>
          </a:xfrm>
          <a:prstGeom prst="rect">
            <a:avLst/>
          </a:prstGeom>
        </p:spPr>
      </p:pic>
      <p:pic>
        <p:nvPicPr>
          <p:cNvPr id="11" name="Picture 10" descr="A painting of a person sleeping on a cross&#10;&#10;Description automatically generated">
            <a:extLst>
              <a:ext uri="{FF2B5EF4-FFF2-40B4-BE49-F238E27FC236}">
                <a16:creationId xmlns:a16="http://schemas.microsoft.com/office/drawing/2014/main" id="{952CBAD0-A293-C349-15B7-3DBFAEDC73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67" y="1304924"/>
            <a:ext cx="3736181" cy="49815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4C0662-02B4-8EC5-D78A-3C84D661541B}"/>
              </a:ext>
            </a:extLst>
          </p:cNvPr>
          <p:cNvCxnSpPr/>
          <p:nvPr/>
        </p:nvCxnSpPr>
        <p:spPr>
          <a:xfrm>
            <a:off x="5086350" y="3724275"/>
            <a:ext cx="1009650" cy="0"/>
          </a:xfrm>
          <a:prstGeom prst="straightConnector1">
            <a:avLst/>
          </a:prstGeom>
          <a:ln w="1270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007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85849" y="1367741"/>
            <a:ext cx="10594985" cy="53537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 err="1">
                <a:solidFill>
                  <a:srgbClr val="FF0000"/>
                </a:solidFill>
              </a:rPr>
              <a:t>Mögliche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/>
              <a:t>Wege</a:t>
            </a:r>
            <a:r>
              <a:rPr lang="en-GB" sz="2400" b="1" dirty="0"/>
              <a:t> </a:t>
            </a:r>
            <a:r>
              <a:rPr lang="en-GB" sz="2400" b="1" dirty="0" err="1"/>
              <a:t>zu</a:t>
            </a:r>
            <a:r>
              <a:rPr lang="en-GB" sz="2400" b="1" dirty="0"/>
              <a:t> </a:t>
            </a:r>
            <a:r>
              <a:rPr lang="en-GB" sz="2400" b="1" dirty="0" err="1"/>
              <a:t>einer</a:t>
            </a:r>
            <a:r>
              <a:rPr lang="en-GB" sz="2400" b="1" dirty="0"/>
              <a:t> </a:t>
            </a:r>
            <a:r>
              <a:rPr lang="en-GB" sz="2400" b="1" dirty="0" err="1"/>
              <a:t>Restaurierung</a:t>
            </a:r>
            <a:r>
              <a:rPr lang="en-GB" sz="2400" b="1" dirty="0"/>
              <a:t> </a:t>
            </a:r>
            <a:r>
              <a:rPr lang="en-DE" sz="2400" b="1" dirty="0"/>
              <a:t>: </a:t>
            </a:r>
            <a:r>
              <a:rPr lang="en-GB" sz="2400" b="1" dirty="0">
                <a:solidFill>
                  <a:srgbClr val="0070C0"/>
                </a:solidFill>
              </a:rPr>
              <a:t>    </a:t>
            </a:r>
          </a:p>
          <a:p>
            <a:r>
              <a:rPr lang="en-GB" sz="2400" dirty="0" err="1"/>
              <a:t>Handwerker-Ausbildungsprogramme</a:t>
            </a:r>
            <a:r>
              <a:rPr lang="en-GB" sz="2400" dirty="0"/>
              <a:t>  (Details Norbert Seidel)</a:t>
            </a:r>
          </a:p>
          <a:p>
            <a:r>
              <a:rPr lang="en-GB" sz="2400" dirty="0"/>
              <a:t>(Hoch)schul-</a:t>
            </a:r>
            <a:r>
              <a:rPr lang="en-GB" sz="2400" dirty="0" err="1"/>
              <a:t>Kooperationen</a:t>
            </a:r>
            <a:endParaRPr lang="en-GB" sz="2400" dirty="0"/>
          </a:p>
          <a:p>
            <a:r>
              <a:rPr lang="en-GB" sz="2400" dirty="0"/>
              <a:t>Private </a:t>
            </a:r>
            <a:r>
              <a:rPr lang="en-GB" sz="2400" dirty="0" err="1"/>
              <a:t>Spendengelder</a:t>
            </a:r>
            <a:endParaRPr lang="en-GB" sz="2400" dirty="0"/>
          </a:p>
          <a:p>
            <a:r>
              <a:rPr lang="en-GB" sz="2400" dirty="0" err="1"/>
              <a:t>Öffentliche</a:t>
            </a:r>
            <a:r>
              <a:rPr lang="en-GB" sz="2400" dirty="0"/>
              <a:t> </a:t>
            </a:r>
            <a:r>
              <a:rPr lang="en-GB" sz="2400" dirty="0" err="1"/>
              <a:t>Fördertöpfe</a:t>
            </a:r>
            <a:endParaRPr lang="en-GB" sz="2400" dirty="0"/>
          </a:p>
          <a:p>
            <a:r>
              <a:rPr lang="en-GB" sz="2400" dirty="0" err="1"/>
              <a:t>Berichte</a:t>
            </a:r>
            <a:r>
              <a:rPr lang="en-GB" sz="2400" dirty="0"/>
              <a:t> in </a:t>
            </a:r>
            <a:r>
              <a:rPr lang="en-GB" sz="2400" dirty="0" err="1"/>
              <a:t>lokalen</a:t>
            </a:r>
            <a:r>
              <a:rPr lang="en-GB" sz="2400" dirty="0"/>
              <a:t>/</a:t>
            </a:r>
            <a:r>
              <a:rPr lang="en-GB" sz="2400" dirty="0" err="1"/>
              <a:t>überregionalen</a:t>
            </a:r>
            <a:r>
              <a:rPr lang="en-GB" sz="2400" dirty="0"/>
              <a:t> </a:t>
            </a:r>
            <a:r>
              <a:rPr lang="en-GB" sz="2400" dirty="0" err="1"/>
              <a:t>Medien</a:t>
            </a:r>
            <a:endParaRPr lang="en-GB" sz="2400" dirty="0"/>
          </a:p>
          <a:p>
            <a:r>
              <a:rPr lang="en-GB" sz="2400" dirty="0"/>
              <a:t>(Teil)-</a:t>
            </a:r>
            <a:r>
              <a:rPr lang="en-GB" sz="2400" dirty="0" err="1"/>
              <a:t>Restaurierung</a:t>
            </a:r>
            <a:r>
              <a:rPr lang="en-GB" sz="2400" dirty="0"/>
              <a:t> </a:t>
            </a:r>
            <a:r>
              <a:rPr lang="en-GB" sz="2400" dirty="0" err="1"/>
              <a:t>im</a:t>
            </a:r>
            <a:r>
              <a:rPr lang="en-GB" sz="2400" dirty="0"/>
              <a:t> </a:t>
            </a:r>
            <a:r>
              <a:rPr lang="en-GB" sz="2400" dirty="0" err="1"/>
              <a:t>Rahmen</a:t>
            </a:r>
            <a:r>
              <a:rPr lang="en-GB" sz="2400" dirty="0"/>
              <a:t> der </a:t>
            </a:r>
            <a:r>
              <a:rPr lang="en-GB" sz="2400" dirty="0" err="1"/>
              <a:t>Sanierung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err="1"/>
              <a:t>Spenden</a:t>
            </a:r>
            <a:r>
              <a:rPr lang="en-GB" sz="2400" dirty="0"/>
              <a:t> ab </a:t>
            </a:r>
            <a:r>
              <a:rPr lang="en-GB" sz="2400" dirty="0" err="1"/>
              <a:t>sofort</a:t>
            </a:r>
            <a:r>
              <a:rPr lang="en-GB" sz="2400" dirty="0"/>
              <a:t> </a:t>
            </a:r>
            <a:r>
              <a:rPr lang="en-GB" sz="2400" dirty="0" err="1"/>
              <a:t>möglich</a:t>
            </a:r>
            <a:r>
              <a:rPr lang="en-GB" sz="2400" dirty="0"/>
              <a:t>:</a:t>
            </a:r>
          </a:p>
          <a:p>
            <a:pPr marL="0" indent="0">
              <a:buNone/>
            </a:pPr>
            <a:r>
              <a:rPr lang="en-GB" sz="1800" dirty="0" err="1"/>
              <a:t>Konto-Inhaber</a:t>
            </a:r>
            <a:r>
              <a:rPr lang="en-GB" sz="1800" dirty="0"/>
              <a:t>:		St. Rochus Zweifall</a:t>
            </a:r>
            <a:br>
              <a:rPr lang="en-GB" sz="1800" dirty="0"/>
            </a:br>
            <a:r>
              <a:rPr lang="en-GB" sz="1800" dirty="0" err="1"/>
              <a:t>Konto</a:t>
            </a:r>
            <a:r>
              <a:rPr lang="en-GB" sz="1800" dirty="0"/>
              <a:t>-Nr.:		DE43 3905 0000 0003 8801 01</a:t>
            </a:r>
            <a:br>
              <a:rPr lang="en-GB" sz="1800" dirty="0"/>
            </a:br>
            <a:r>
              <a:rPr lang="en-GB" sz="1800" dirty="0" err="1"/>
              <a:t>Verwendungszweck</a:t>
            </a:r>
            <a:r>
              <a:rPr lang="en-GB" sz="1800" dirty="0"/>
              <a:t>:	</a:t>
            </a:r>
            <a:r>
              <a:rPr lang="en-GB" sz="1800" dirty="0" err="1"/>
              <a:t>z.B.</a:t>
            </a:r>
            <a:r>
              <a:rPr lang="en-GB" sz="1800" dirty="0"/>
              <a:t> “</a:t>
            </a:r>
            <a:r>
              <a:rPr lang="en-GB" sz="1800" dirty="0" err="1"/>
              <a:t>Restaurieurung</a:t>
            </a:r>
            <a:r>
              <a:rPr lang="en-GB" sz="1800" dirty="0"/>
              <a:t> St. Rochus Zweifall” ,  </a:t>
            </a:r>
            <a:r>
              <a:rPr lang="en-GB" sz="1800" dirty="0" err="1"/>
              <a:t>ggf</a:t>
            </a:r>
            <a:r>
              <a:rPr lang="en-GB" sz="1800" dirty="0"/>
              <a:t>. </a:t>
            </a:r>
            <a:r>
              <a:rPr lang="en-GB" sz="1800" dirty="0" err="1"/>
              <a:t>mit</a:t>
            </a:r>
            <a:r>
              <a:rPr lang="en-GB" sz="1800" dirty="0"/>
              <a:t> </a:t>
            </a:r>
            <a:r>
              <a:rPr lang="en-GB" sz="1800" dirty="0" err="1"/>
              <a:t>direktem</a:t>
            </a:r>
            <a:r>
              <a:rPr lang="en-GB" sz="1800" dirty="0"/>
              <a:t> </a:t>
            </a:r>
            <a:r>
              <a:rPr lang="en-GB" sz="1800" dirty="0" err="1"/>
              <a:t>Bezug</a:t>
            </a:r>
            <a:r>
              <a:rPr lang="en-GB" sz="1800" dirty="0"/>
              <a:t> </a:t>
            </a:r>
            <a:r>
              <a:rPr lang="en-GB" sz="1800" dirty="0" err="1"/>
              <a:t>zum</a:t>
            </a:r>
            <a:r>
              <a:rPr lang="en-GB" sz="1800" dirty="0"/>
              <a:t> </a:t>
            </a:r>
            <a:r>
              <a:rPr lang="en-GB" sz="1800" dirty="0" err="1"/>
              <a:t>Objekt</a:t>
            </a:r>
            <a:r>
              <a:rPr lang="en-GB" sz="1800" dirty="0"/>
              <a:t>  </a:t>
            </a:r>
          </a:p>
          <a:p>
            <a:pPr marL="0" indent="0">
              <a:buNone/>
            </a:pPr>
            <a:endParaRPr lang="en-GB" sz="2000" dirty="0"/>
          </a:p>
          <a:p>
            <a:endParaRPr lang="de-DE" sz="2000" dirty="0"/>
          </a:p>
          <a:p>
            <a:pPr marL="0" indent="0">
              <a:buNone/>
            </a:pPr>
            <a:br>
              <a:rPr lang="en-GB" sz="2000" dirty="0"/>
            </a:br>
            <a:endParaRPr lang="en-GB" sz="2000" b="1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37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8302CB-C858-B4FC-DC47-EE35661E0DD1}"/>
              </a:ext>
            </a:extLst>
          </p:cNvPr>
          <p:cNvSpPr/>
          <p:nvPr/>
        </p:nvSpPr>
        <p:spPr>
          <a:xfrm rot="788051">
            <a:off x="6870523" y="3009658"/>
            <a:ext cx="538108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Realisierung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nur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vorbehaltlich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der 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final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Genehmigbarkeit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durch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relevante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Gremien</a:t>
            </a:r>
            <a:endParaRPr lang="en-US" sz="28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34E439-0326-915C-AB52-CB4ED048C2D3}"/>
              </a:ext>
            </a:extLst>
          </p:cNvPr>
          <p:cNvSpPr/>
          <p:nvPr/>
        </p:nvSpPr>
        <p:spPr>
          <a:xfrm>
            <a:off x="1005965" y="4987917"/>
            <a:ext cx="10347835" cy="143185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953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38</a:t>
            </a:fld>
            <a:endParaRPr lang="de-D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B5FBE0-00BD-28D8-F50F-A9EE11E8D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67" y="380847"/>
            <a:ext cx="77796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Restaurienungs</a:t>
            </a:r>
            <a:r>
              <a:rPr lang="en-GB" altLang="de-DE" sz="2800" b="1" u="sng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potentiale</a:t>
            </a:r>
            <a:r>
              <a:rPr lang="en-GB" altLang="de-DE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Rochus Zweifall </a:t>
            </a:r>
            <a:endParaRPr lang="de-DE" altLang="de-DE" sz="24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6C60F-B586-5FFA-A25F-2A89A69F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550" y="438227"/>
            <a:ext cx="1162285" cy="1514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8B4F5-C20D-2530-7DF6-A16E4D930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51881"/>
            <a:ext cx="2057415" cy="36385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592D6A-5DFC-0501-A0E7-F084FF4B9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30" y="2894837"/>
            <a:ext cx="2724170" cy="21526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8FA733-E682-2F82-EE0F-E2DB503A3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3852" y="2218559"/>
            <a:ext cx="1952639" cy="36385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2A4BDE-CB58-622E-E606-2CE1C6084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212" y="2409061"/>
            <a:ext cx="3067072" cy="32575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8302CB-C858-B4FC-DC47-EE35661E0DD1}"/>
              </a:ext>
            </a:extLst>
          </p:cNvPr>
          <p:cNvSpPr/>
          <p:nvPr/>
        </p:nvSpPr>
        <p:spPr>
          <a:xfrm rot="920115">
            <a:off x="6552055" y="1444887"/>
            <a:ext cx="49921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Realsierung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nur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vorbehaltlich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der 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final </a:t>
            </a:r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Genehmigbarkeit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durch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relevante</a:t>
            </a:r>
            <a:r>
              <a:rPr 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Gremien</a:t>
            </a:r>
            <a:endParaRPr lang="en-US" sz="2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80497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DE1CB-859F-B486-287D-524FAD59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2138E-328E-3ACE-1B8D-2533D06F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85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A91E-4E15-28A0-26FE-9B366D82B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62" y="1492738"/>
            <a:ext cx="10464800" cy="4204677"/>
          </a:xfrm>
        </p:spPr>
        <p:txBody>
          <a:bodyPr>
            <a:noAutofit/>
          </a:bodyPr>
          <a:lstStyle/>
          <a:p>
            <a:pPr algn="ctr"/>
            <a:r>
              <a:rPr lang="en-GB" sz="9600" b="1" dirty="0"/>
              <a:t>15 </a:t>
            </a:r>
            <a:r>
              <a:rPr lang="en-GB" sz="9600" b="1" dirty="0" err="1"/>
              <a:t>Minuten</a:t>
            </a:r>
            <a:r>
              <a:rPr lang="en-GB" sz="9600" b="1" dirty="0"/>
              <a:t> Pause</a:t>
            </a:r>
            <a:br>
              <a:rPr lang="en-GB" sz="9600" b="1" dirty="0"/>
            </a:br>
            <a:r>
              <a:rPr lang="en-GB" b="1" dirty="0" err="1"/>
              <a:t>Getränke</a:t>
            </a:r>
            <a:r>
              <a:rPr lang="en-GB" b="1" dirty="0"/>
              <a:t> und </a:t>
            </a:r>
            <a:r>
              <a:rPr lang="en-GB" b="1" dirty="0" err="1"/>
              <a:t>Gespräche</a:t>
            </a:r>
            <a:br>
              <a:rPr lang="en-GB" b="1" dirty="0"/>
            </a:br>
            <a:br>
              <a:rPr lang="en-GB" b="1" dirty="0"/>
            </a:br>
            <a:r>
              <a:rPr lang="en-GB" b="1" dirty="0" err="1"/>
              <a:t>Einnahmen</a:t>
            </a:r>
            <a:r>
              <a:rPr lang="en-GB" b="1" dirty="0"/>
              <a:t> </a:t>
            </a:r>
            <a:r>
              <a:rPr lang="en-GB" b="1" dirty="0" err="1"/>
              <a:t>gehen</a:t>
            </a:r>
            <a:r>
              <a:rPr lang="en-GB" b="1" dirty="0"/>
              <a:t> an den </a:t>
            </a:r>
            <a:r>
              <a:rPr lang="en-GB" b="1" dirty="0" err="1"/>
              <a:t>Jugendtreff</a:t>
            </a:r>
            <a:r>
              <a:rPr lang="en-GB" b="1" dirty="0"/>
              <a:t> Zweifall.</a:t>
            </a:r>
            <a:br>
              <a:rPr lang="en-GB" b="1" dirty="0"/>
            </a:br>
            <a:r>
              <a:rPr lang="en-GB" b="1" dirty="0" err="1"/>
              <a:t>Seien</a:t>
            </a:r>
            <a:r>
              <a:rPr lang="en-GB" b="1" dirty="0"/>
              <a:t> Sie gerne </a:t>
            </a:r>
            <a:r>
              <a:rPr lang="en-GB" b="1" dirty="0" err="1"/>
              <a:t>spendabel</a:t>
            </a:r>
            <a:r>
              <a:rPr lang="en-GB" b="1" dirty="0"/>
              <a:t> </a:t>
            </a:r>
            <a:r>
              <a:rPr lang="en-GB" b="1" dirty="0">
                <a:sym typeface="Wingdings" panose="05000000000000000000" pitchFamily="2" charset="2"/>
              </a:rPr>
              <a:t> !</a:t>
            </a:r>
            <a:endParaRPr lang="en-GB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F0B9D-E95E-6487-D23D-AAABD91A6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0BEC6-917F-F3DC-45E8-891FCEA9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2491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DE1CB-859F-B486-287D-524FAD59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2138E-328E-3ACE-1B8D-2533D06F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8612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4429755" y="380847"/>
            <a:ext cx="34644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Bild 7" descr="Datei:Pfarrkirche St. Rochus - Zweifall.jpg –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36" y="1949583"/>
            <a:ext cx="3759200" cy="413789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FE37B3-F001-DECC-3781-D00320169574}"/>
              </a:ext>
            </a:extLst>
          </p:cNvPr>
          <p:cNvSpPr txBox="1"/>
          <p:nvPr/>
        </p:nvSpPr>
        <p:spPr>
          <a:xfrm>
            <a:off x="4581236" y="2284435"/>
            <a:ext cx="75091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Errichtung eines Bürgerhauses im neuen Teil der Kirche </a:t>
            </a:r>
            <a:endParaRPr kumimoji="0" lang="en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Rochus Zweifall</a:t>
            </a:r>
            <a:r>
              <a:rPr kumimoji="0" lang="en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kumimoji="0" lang="en-DE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en-GB" altLang="de-DE" sz="4000" u="sng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Konzept</a:t>
            </a:r>
            <a:r>
              <a:rPr lang="en-GB" altLang="de-DE" sz="40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darstellung</a:t>
            </a:r>
            <a:endParaRPr lang="en-GB" sz="4000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72019131-CD46-D9DF-4E1F-9CF154292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</p:spTree>
    <p:extLst>
      <p:ext uri="{BB962C8B-B14F-4D97-AF65-F5344CB8AC3E}">
        <p14:creationId xmlns:p14="http://schemas.microsoft.com/office/powerpoint/2010/main" val="32749194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49846" y="1304318"/>
            <a:ext cx="7713229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err="1"/>
              <a:t>Projekt</a:t>
            </a:r>
            <a:r>
              <a:rPr lang="en-GB" sz="2400" b="1" dirty="0"/>
              <a:t>-Motivation</a:t>
            </a:r>
            <a:r>
              <a:rPr lang="en-DE" sz="2400" b="1" dirty="0"/>
              <a:t>: 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endParaRPr lang="en-DE" sz="2400" b="1" dirty="0">
              <a:solidFill>
                <a:srgbClr val="0070C0"/>
              </a:solidFill>
            </a:endParaRPr>
          </a:p>
          <a:p>
            <a:r>
              <a:rPr lang="en-GB" sz="2400" dirty="0" err="1"/>
              <a:t>Aktuell</a:t>
            </a:r>
            <a:r>
              <a:rPr lang="en-GB" sz="2400" dirty="0"/>
              <a:t> hat Zweifall …..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keinen</a:t>
            </a:r>
            <a:r>
              <a:rPr lang="en-GB" sz="2400" dirty="0"/>
              <a:t> </a:t>
            </a:r>
            <a:r>
              <a:rPr lang="en-GB" sz="2400" dirty="0" err="1"/>
              <a:t>großen</a:t>
            </a:r>
            <a:r>
              <a:rPr lang="en-GB" sz="2400" dirty="0"/>
              <a:t> Saal </a:t>
            </a:r>
            <a:r>
              <a:rPr lang="en-GB" sz="2400" dirty="0" err="1"/>
              <a:t>mit</a:t>
            </a:r>
            <a:r>
              <a:rPr lang="en-GB" sz="2400" dirty="0"/>
              <a:t> </a:t>
            </a:r>
            <a:r>
              <a:rPr lang="en-GB" sz="2400" dirty="0" err="1"/>
              <a:t>großer</a:t>
            </a:r>
            <a:r>
              <a:rPr lang="en-GB" sz="2400" dirty="0"/>
              <a:t> </a:t>
            </a:r>
            <a:r>
              <a:rPr lang="en-GB" sz="2400" dirty="0" err="1"/>
              <a:t>Bühne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Räume</a:t>
            </a:r>
            <a:r>
              <a:rPr lang="en-GB" sz="2400" dirty="0"/>
              <a:t> für </a:t>
            </a:r>
            <a:r>
              <a:rPr lang="en-GB" sz="2400" dirty="0" err="1"/>
              <a:t>Vereine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“</a:t>
            </a:r>
            <a:r>
              <a:rPr lang="en-GB" sz="2400" dirty="0" err="1"/>
              <a:t>freien</a:t>
            </a:r>
            <a:r>
              <a:rPr lang="en-GB" sz="2400" dirty="0"/>
              <a:t>” </a:t>
            </a:r>
            <a:r>
              <a:rPr lang="en-GB" sz="2400" dirty="0" err="1"/>
              <a:t>Bewegungsräume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Räume</a:t>
            </a:r>
            <a:r>
              <a:rPr lang="en-GB" sz="2400" dirty="0"/>
              <a:t> für </a:t>
            </a:r>
            <a:r>
              <a:rPr lang="en-GB" sz="2400" dirty="0" err="1"/>
              <a:t>Jugendliche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generationsübergreifend</a:t>
            </a:r>
            <a:r>
              <a:rPr lang="en-GB" sz="2400" dirty="0"/>
              <a:t> </a:t>
            </a:r>
            <a:r>
              <a:rPr lang="en-GB" sz="2400" dirty="0" err="1"/>
              <a:t>Begegnungsstätte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Räume</a:t>
            </a:r>
            <a:r>
              <a:rPr lang="en-GB" sz="2400" dirty="0"/>
              <a:t> für </a:t>
            </a:r>
            <a:r>
              <a:rPr lang="en-GB" sz="2400" dirty="0" err="1"/>
              <a:t>Beratung</a:t>
            </a:r>
            <a:r>
              <a:rPr lang="en-GB" sz="2400" dirty="0"/>
              <a:t>/</a:t>
            </a:r>
            <a:r>
              <a:rPr lang="en-GB" sz="2400" dirty="0" err="1"/>
              <a:t>Behördliches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Räume</a:t>
            </a:r>
            <a:r>
              <a:rPr lang="en-GB" sz="2400" dirty="0"/>
              <a:t> für </a:t>
            </a:r>
            <a:r>
              <a:rPr lang="en-GB" sz="2400" dirty="0" err="1"/>
              <a:t>Darstellung</a:t>
            </a:r>
            <a:r>
              <a:rPr lang="en-GB" sz="2400" dirty="0"/>
              <a:t> der Dorf-</a:t>
            </a:r>
            <a:r>
              <a:rPr lang="en-GB" sz="2400" dirty="0" err="1"/>
              <a:t>Geschichte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</a:t>
            </a:r>
            <a:r>
              <a:rPr lang="en-GB" sz="2400" dirty="0"/>
              <a:t> </a:t>
            </a:r>
            <a:r>
              <a:rPr lang="en-GB" sz="2400" dirty="0" err="1"/>
              <a:t>Räume</a:t>
            </a:r>
            <a:r>
              <a:rPr lang="en-GB" sz="2400" dirty="0"/>
              <a:t> für </a:t>
            </a:r>
            <a:r>
              <a:rPr lang="en-GB" sz="2400" dirty="0" err="1"/>
              <a:t>Feiern</a:t>
            </a:r>
            <a:r>
              <a:rPr lang="en-GB" sz="2400" dirty="0"/>
              <a:t> </a:t>
            </a:r>
            <a:r>
              <a:rPr lang="en-GB" sz="2400" dirty="0" err="1"/>
              <a:t>jeglicher</a:t>
            </a:r>
            <a:r>
              <a:rPr lang="en-GB" sz="2400" dirty="0"/>
              <a:t> Art 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</a:t>
            </a:r>
            <a:r>
              <a:rPr lang="en-GB" sz="2400" dirty="0"/>
              <a:t> </a:t>
            </a:r>
            <a:r>
              <a:rPr lang="en-GB" sz="2400" dirty="0" err="1"/>
              <a:t>öffentlich</a:t>
            </a:r>
            <a:r>
              <a:rPr lang="en-GB" sz="2400" dirty="0"/>
              <a:t> </a:t>
            </a:r>
            <a:r>
              <a:rPr lang="en-GB" sz="2400" dirty="0" err="1"/>
              <a:t>nutzbares</a:t>
            </a:r>
            <a:r>
              <a:rPr lang="en-GB" sz="2400" dirty="0"/>
              <a:t> </a:t>
            </a:r>
            <a:r>
              <a:rPr lang="en-GB" sz="2400" dirty="0" err="1"/>
              <a:t>Aussengelände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keinen</a:t>
            </a:r>
            <a:r>
              <a:rPr lang="en-GB" sz="2400" dirty="0"/>
              <a:t> </a:t>
            </a:r>
            <a:r>
              <a:rPr lang="en-GB" sz="2400" dirty="0" err="1"/>
              <a:t>Dorfmittelpunkt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1" u="sng" dirty="0" err="1"/>
              <a:t>Zusammengefasst</a:t>
            </a:r>
            <a:r>
              <a:rPr lang="en-GB" sz="2400" b="1" u="sng" dirty="0"/>
              <a:t> : </a:t>
            </a:r>
            <a:r>
              <a:rPr lang="en-GB" sz="2400" b="1" u="sng" dirty="0" err="1"/>
              <a:t>eine</a:t>
            </a:r>
            <a:r>
              <a:rPr lang="en-GB" sz="2400" b="1" u="sng" dirty="0"/>
              <a:t> </a:t>
            </a:r>
            <a:r>
              <a:rPr lang="en-GB" sz="2400" b="1" u="sng" dirty="0" err="1"/>
              <a:t>Bürgerhaus</a:t>
            </a:r>
            <a:r>
              <a:rPr lang="en-GB" sz="2400" b="1" u="sng" dirty="0"/>
              <a:t> </a:t>
            </a:r>
            <a:r>
              <a:rPr lang="en-GB" sz="2400" b="1" u="sng" dirty="0" err="1"/>
              <a:t>wird</a:t>
            </a:r>
            <a:r>
              <a:rPr lang="en-GB" sz="2400" b="1" u="sng" dirty="0"/>
              <a:t> </a:t>
            </a:r>
            <a:r>
              <a:rPr lang="en-GB" sz="2400" b="1" u="sng" dirty="0" err="1"/>
              <a:t>benötigt</a:t>
            </a:r>
            <a:r>
              <a:rPr lang="en-GB" sz="2400" b="1" u="sng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E214AA65-0B27-3079-52CF-A46B71E632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0157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1" y="1669443"/>
            <a:ext cx="11029950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err="1"/>
              <a:t>Potentiale</a:t>
            </a:r>
            <a:r>
              <a:rPr lang="en-GB" sz="2400" b="1" dirty="0"/>
              <a:t> : </a:t>
            </a:r>
            <a:r>
              <a:rPr lang="en-DE" sz="2400" b="1" dirty="0"/>
              <a:t> 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endParaRPr lang="en-DE" sz="2400" b="1" dirty="0">
              <a:solidFill>
                <a:srgbClr val="0070C0"/>
              </a:solidFill>
            </a:endParaRPr>
          </a:p>
          <a:p>
            <a:r>
              <a:rPr lang="en-GB" sz="2400" dirty="0"/>
              <a:t>Die </a:t>
            </a:r>
            <a:r>
              <a:rPr lang="en-GB" sz="2400" dirty="0" err="1"/>
              <a:t>aktuelle</a:t>
            </a:r>
            <a:r>
              <a:rPr lang="en-GB" sz="2400" dirty="0"/>
              <a:t> </a:t>
            </a:r>
            <a:r>
              <a:rPr lang="en-GB" sz="2400" dirty="0" err="1"/>
              <a:t>Kirche</a:t>
            </a:r>
            <a:r>
              <a:rPr lang="en-GB" sz="2400" dirty="0"/>
              <a:t> </a:t>
            </a:r>
            <a:r>
              <a:rPr lang="en-GB" sz="2400" dirty="0" err="1"/>
              <a:t>ist</a:t>
            </a:r>
            <a:r>
              <a:rPr lang="en-GB" sz="2400" dirty="0"/>
              <a:t> </a:t>
            </a:r>
            <a:r>
              <a:rPr lang="en-GB" sz="2400" dirty="0" err="1"/>
              <a:t>zu</a:t>
            </a:r>
            <a:r>
              <a:rPr lang="en-GB" sz="2400" dirty="0"/>
              <a:t> </a:t>
            </a:r>
            <a:r>
              <a:rPr lang="en-GB" sz="2400" dirty="0" err="1"/>
              <a:t>groß</a:t>
            </a:r>
            <a:r>
              <a:rPr lang="en-GB" sz="2400" dirty="0"/>
              <a:t>  (</a:t>
            </a:r>
            <a:r>
              <a:rPr lang="en-GB" sz="2400" dirty="0" err="1"/>
              <a:t>alte</a:t>
            </a:r>
            <a:r>
              <a:rPr lang="en-GB" sz="2400" dirty="0"/>
              <a:t> </a:t>
            </a:r>
            <a:r>
              <a:rPr lang="en-GB" sz="2400" dirty="0" err="1"/>
              <a:t>Kirche</a:t>
            </a:r>
            <a:r>
              <a:rPr lang="en-GB" sz="2400" dirty="0"/>
              <a:t> plus </a:t>
            </a:r>
            <a:r>
              <a:rPr lang="en-GB" sz="2400" dirty="0" err="1"/>
              <a:t>Erweiterungsbau</a:t>
            </a:r>
            <a:r>
              <a:rPr lang="en-GB" sz="2400" dirty="0"/>
              <a:t> </a:t>
            </a:r>
            <a:r>
              <a:rPr lang="en-GB" sz="2400" dirty="0" err="1"/>
              <a:t>aus</a:t>
            </a:r>
            <a:r>
              <a:rPr lang="en-GB" sz="2400" dirty="0"/>
              <a:t> den 60er Jahren)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eine</a:t>
            </a:r>
            <a:r>
              <a:rPr lang="en-GB" sz="2400" dirty="0"/>
              <a:t> Kern-</a:t>
            </a:r>
            <a:r>
              <a:rPr lang="en-GB" sz="2400" dirty="0" err="1"/>
              <a:t>Sanierung</a:t>
            </a:r>
            <a:r>
              <a:rPr lang="en-GB" sz="2400" dirty="0"/>
              <a:t> </a:t>
            </a:r>
            <a:r>
              <a:rPr lang="en-GB" sz="2400" dirty="0" err="1"/>
              <a:t>nach</a:t>
            </a:r>
            <a:r>
              <a:rPr lang="en-GB" sz="2400" dirty="0"/>
              <a:t> der </a:t>
            </a:r>
            <a:r>
              <a:rPr lang="en-GB" sz="2400" dirty="0" err="1"/>
              <a:t>Flut</a:t>
            </a:r>
            <a:r>
              <a:rPr lang="en-GB" sz="2400" dirty="0"/>
              <a:t> </a:t>
            </a:r>
            <a:r>
              <a:rPr lang="en-GB" sz="2400" dirty="0" err="1"/>
              <a:t>vom</a:t>
            </a:r>
            <a:r>
              <a:rPr lang="en-GB" sz="2400" dirty="0"/>
              <a:t> 14.07.21 </a:t>
            </a:r>
            <a:r>
              <a:rPr lang="en-GB" sz="2400" dirty="0" err="1"/>
              <a:t>ist</a:t>
            </a:r>
            <a:r>
              <a:rPr lang="en-GB" sz="2400" dirty="0"/>
              <a:t> in </a:t>
            </a:r>
            <a:r>
              <a:rPr lang="en-GB" sz="2400" dirty="0" err="1"/>
              <a:t>jedem</a:t>
            </a:r>
            <a:r>
              <a:rPr lang="en-GB" sz="2400" dirty="0"/>
              <a:t> Fall </a:t>
            </a:r>
            <a:r>
              <a:rPr lang="en-GB" sz="2400" dirty="0" err="1"/>
              <a:t>notwendig</a:t>
            </a:r>
            <a:r>
              <a:rPr lang="en-GB" sz="2400" dirty="0"/>
              <a:t>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- der </a:t>
            </a:r>
            <a:r>
              <a:rPr lang="en-GB" sz="2400" dirty="0" err="1"/>
              <a:t>Kirchenvorstand</a:t>
            </a:r>
            <a:r>
              <a:rPr lang="en-GB" sz="2400" dirty="0"/>
              <a:t> und das </a:t>
            </a:r>
            <a:r>
              <a:rPr lang="en-GB" sz="2400" dirty="0" err="1"/>
              <a:t>Bistum</a:t>
            </a:r>
            <a:r>
              <a:rPr lang="en-GB" sz="2400" dirty="0"/>
              <a:t> </a:t>
            </a:r>
            <a:r>
              <a:rPr lang="en-GB" sz="2400" dirty="0" err="1"/>
              <a:t>sind</a:t>
            </a:r>
            <a:r>
              <a:rPr lang="en-GB" sz="2400" dirty="0"/>
              <a:t> </a:t>
            </a:r>
            <a:r>
              <a:rPr lang="en-GB" sz="2400" dirty="0" err="1"/>
              <a:t>bereit</a:t>
            </a:r>
            <a:r>
              <a:rPr lang="en-GB" sz="2400" dirty="0"/>
              <a:t>, </a:t>
            </a:r>
            <a:br>
              <a:rPr lang="en-GB" sz="2400" dirty="0"/>
            </a:br>
            <a:r>
              <a:rPr lang="en-GB" sz="2400" dirty="0"/>
              <a:t>	die </a:t>
            </a:r>
            <a:r>
              <a:rPr lang="en-GB" sz="2400" dirty="0" err="1"/>
              <a:t>eigentliche</a:t>
            </a:r>
            <a:r>
              <a:rPr lang="en-GB" sz="2400" dirty="0"/>
              <a:t> </a:t>
            </a:r>
            <a:r>
              <a:rPr lang="en-GB" sz="2400" dirty="0" err="1"/>
              <a:t>Kirche</a:t>
            </a:r>
            <a:r>
              <a:rPr lang="en-GB" sz="2400" dirty="0"/>
              <a:t> auf den </a:t>
            </a:r>
            <a:r>
              <a:rPr lang="en-GB" sz="2400" u="sng" dirty="0" err="1"/>
              <a:t>alten</a:t>
            </a:r>
            <a:r>
              <a:rPr lang="en-GB" sz="2400" dirty="0"/>
              <a:t> Teil </a:t>
            </a:r>
            <a:r>
              <a:rPr lang="en-GB" sz="2400" dirty="0" err="1"/>
              <a:t>zu</a:t>
            </a:r>
            <a:r>
              <a:rPr lang="en-GB" sz="2400" dirty="0"/>
              <a:t> </a:t>
            </a:r>
            <a:r>
              <a:rPr lang="en-GB" sz="2400" dirty="0" err="1"/>
              <a:t>reduzieren</a:t>
            </a:r>
            <a:r>
              <a:rPr lang="en-GB" sz="2400" dirty="0"/>
              <a:t>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- der </a:t>
            </a:r>
            <a:r>
              <a:rPr lang="en-GB" sz="2400" u="sng" dirty="0" err="1"/>
              <a:t>neue</a:t>
            </a:r>
            <a:r>
              <a:rPr lang="en-GB" sz="2400" dirty="0"/>
              <a:t> Teil </a:t>
            </a:r>
            <a:r>
              <a:rPr lang="en-GB" sz="2400" dirty="0" err="1"/>
              <a:t>kann</a:t>
            </a:r>
            <a:r>
              <a:rPr lang="en-GB" sz="2400" dirty="0"/>
              <a:t> </a:t>
            </a:r>
            <a:r>
              <a:rPr lang="en-GB" sz="2400" dirty="0" err="1"/>
              <a:t>als</a:t>
            </a:r>
            <a:r>
              <a:rPr lang="en-GB" sz="2400" dirty="0"/>
              <a:t> </a:t>
            </a:r>
            <a:r>
              <a:rPr lang="en-GB" sz="2400" dirty="0" err="1"/>
              <a:t>Bürgerhaus</a:t>
            </a:r>
            <a:r>
              <a:rPr lang="en-GB" sz="2400" dirty="0"/>
              <a:t> </a:t>
            </a:r>
            <a:r>
              <a:rPr lang="en-GB" sz="2400" dirty="0" err="1"/>
              <a:t>genutzt</a:t>
            </a:r>
            <a:r>
              <a:rPr lang="en-GB" sz="2400" dirty="0"/>
              <a:t> </a:t>
            </a:r>
            <a:r>
              <a:rPr lang="en-GB" sz="2400" dirty="0" err="1"/>
              <a:t>werden</a:t>
            </a:r>
            <a:r>
              <a:rPr lang="en-GB" sz="2400" dirty="0"/>
              <a:t>.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/>
              <a:t>Die Stadt </a:t>
            </a:r>
            <a:r>
              <a:rPr lang="en-GB" sz="2400" dirty="0" err="1"/>
              <a:t>würde</a:t>
            </a:r>
            <a:r>
              <a:rPr lang="en-GB" sz="2400" dirty="0"/>
              <a:t>  “Haupt”-</a:t>
            </a:r>
            <a:r>
              <a:rPr lang="en-GB" sz="2400" dirty="0" err="1"/>
              <a:t>Nutzer</a:t>
            </a:r>
            <a:r>
              <a:rPr lang="en-GB" sz="2400" dirty="0"/>
              <a:t>/</a:t>
            </a:r>
            <a:r>
              <a:rPr lang="en-GB" sz="2400" dirty="0" err="1"/>
              <a:t>Betreiber</a:t>
            </a:r>
            <a:r>
              <a:rPr lang="en-GB" sz="2400" dirty="0"/>
              <a:t>/</a:t>
            </a:r>
            <a:r>
              <a:rPr lang="en-GB" sz="2400" dirty="0" err="1"/>
              <a:t>Mieter</a:t>
            </a:r>
            <a:r>
              <a:rPr lang="en-GB" sz="2400" dirty="0"/>
              <a:t> des </a:t>
            </a:r>
            <a:r>
              <a:rPr lang="en-GB" sz="2400" dirty="0" err="1"/>
              <a:t>Gebäudes</a:t>
            </a:r>
            <a:r>
              <a:rPr lang="en-GB" sz="2400" dirty="0"/>
              <a:t>.</a:t>
            </a:r>
          </a:p>
          <a:p>
            <a:r>
              <a:rPr lang="en-GB" sz="2400" dirty="0"/>
              <a:t>Das </a:t>
            </a:r>
            <a:r>
              <a:rPr lang="en-GB" sz="2400" dirty="0" err="1"/>
              <a:t>neue</a:t>
            </a:r>
            <a:r>
              <a:rPr lang="en-GB" sz="2400" dirty="0"/>
              <a:t> “</a:t>
            </a:r>
            <a:r>
              <a:rPr lang="en-GB" sz="2400" dirty="0" err="1"/>
              <a:t>Bürgerhaus</a:t>
            </a:r>
            <a:r>
              <a:rPr lang="en-GB" sz="2400" dirty="0"/>
              <a:t>” </a:t>
            </a:r>
            <a:r>
              <a:rPr lang="en-GB" sz="2400" dirty="0" err="1"/>
              <a:t>soll</a:t>
            </a:r>
            <a:r>
              <a:rPr lang="en-GB" sz="2400" dirty="0"/>
              <a:t> </a:t>
            </a:r>
            <a:r>
              <a:rPr lang="en-GB" sz="2400" dirty="0" err="1"/>
              <a:t>durch</a:t>
            </a:r>
            <a:r>
              <a:rPr lang="en-GB" sz="2400" dirty="0"/>
              <a:t> das Dorf/</a:t>
            </a:r>
            <a:r>
              <a:rPr lang="en-GB" sz="2400" dirty="0" err="1"/>
              <a:t>einen</a:t>
            </a:r>
            <a:r>
              <a:rPr lang="en-GB" sz="2400" dirty="0"/>
              <a:t> Verein </a:t>
            </a:r>
            <a:r>
              <a:rPr lang="en-GB" sz="2400" dirty="0" err="1"/>
              <a:t>verwaltet</a:t>
            </a:r>
            <a:r>
              <a:rPr lang="en-GB" sz="2400" dirty="0"/>
              <a:t>/</a:t>
            </a:r>
            <a:r>
              <a:rPr lang="en-GB" sz="2400" dirty="0" err="1"/>
              <a:t>getragen</a:t>
            </a:r>
            <a:r>
              <a:rPr lang="en-GB" sz="2400" dirty="0"/>
              <a:t> </a:t>
            </a:r>
            <a:r>
              <a:rPr lang="en-GB" sz="2400" dirty="0" err="1"/>
              <a:t>werden</a:t>
            </a:r>
            <a:r>
              <a:rPr lang="en-GB" sz="2400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E214AA65-0B27-3079-52CF-A46B71E632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1A7BB-DC31-4DF9-4DE2-5903C44B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1361F6-3CC4-6957-5267-3AFE090D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130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4876" y="926291"/>
            <a:ext cx="11010900" cy="5628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/>
              <a:t>Ziele:</a:t>
            </a:r>
          </a:p>
          <a:p>
            <a:r>
              <a:rPr lang="en-GB" sz="2400" b="1" dirty="0" err="1"/>
              <a:t>Einbindung</a:t>
            </a:r>
            <a:r>
              <a:rPr lang="en-GB" sz="2400" b="1" dirty="0"/>
              <a:t> der </a:t>
            </a:r>
            <a:r>
              <a:rPr lang="en-GB" sz="2400" b="1" dirty="0" err="1"/>
              <a:t>loklen</a:t>
            </a:r>
            <a:r>
              <a:rPr lang="en-GB" sz="2400" b="1" dirty="0"/>
              <a:t> </a:t>
            </a:r>
            <a:r>
              <a:rPr lang="en-DE" sz="2400" b="1" dirty="0"/>
              <a:t>Vereinen/Institutionen Zweifalls</a:t>
            </a:r>
            <a:br>
              <a:rPr lang="en-GB" sz="2400" b="1" dirty="0"/>
            </a:br>
            <a:r>
              <a:rPr lang="en-GB" sz="2400" b="1" dirty="0"/>
              <a:t>- </a:t>
            </a:r>
            <a:r>
              <a:rPr lang="en-GB" sz="2400" dirty="0"/>
              <a:t>F</a:t>
            </a:r>
            <a:r>
              <a:rPr lang="en-DE" sz="2400" dirty="0"/>
              <a:t>olgende Vereine waren </a:t>
            </a:r>
            <a:r>
              <a:rPr lang="en-GB" sz="2400" dirty="0" err="1"/>
              <a:t>bei</a:t>
            </a:r>
            <a:r>
              <a:rPr lang="en-GB" sz="2400" dirty="0"/>
              <a:t> </a:t>
            </a:r>
            <a:r>
              <a:rPr lang="en-GB" sz="2400" dirty="0" err="1"/>
              <a:t>Treffen</a:t>
            </a:r>
            <a:r>
              <a:rPr lang="en-GB" sz="2400" dirty="0"/>
              <a:t> </a:t>
            </a:r>
            <a:r>
              <a:rPr lang="en-DE" sz="2400" dirty="0"/>
              <a:t>vertreten :</a:t>
            </a:r>
            <a:br>
              <a:rPr lang="en-DE" sz="2400" dirty="0"/>
            </a:br>
            <a:r>
              <a:rPr lang="en-DE" sz="2400" dirty="0"/>
              <a:t>	</a:t>
            </a:r>
            <a:r>
              <a:rPr lang="de-DE" sz="2400" dirty="0">
                <a:effectLst/>
                <a:ea typeface="Calibri" panose="020F0502020204030204" pitchFamily="34" charset="0"/>
              </a:rPr>
              <a:t>Trommler</a:t>
            </a:r>
            <a:r>
              <a:rPr lang="en-DE" sz="2400" dirty="0">
                <a:effectLst/>
                <a:ea typeface="Calibri" panose="020F0502020204030204" pitchFamily="34" charset="0"/>
              </a:rPr>
              <a:t>-</a:t>
            </a:r>
            <a:r>
              <a:rPr lang="de-DE" sz="2400" dirty="0">
                <a:effectLst/>
                <a:ea typeface="Calibri" panose="020F0502020204030204" pitchFamily="34" charset="0"/>
              </a:rPr>
              <a:t> und Pfeiffer</a:t>
            </a:r>
            <a:r>
              <a:rPr lang="en-DE" sz="2400" dirty="0">
                <a:effectLst/>
                <a:ea typeface="Calibri" panose="020F0502020204030204" pitchFamily="34" charset="0"/>
              </a:rPr>
              <a:t> Corps, 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en-DE" sz="2400" dirty="0">
                <a:effectLst/>
                <a:ea typeface="Calibri" panose="020F0502020204030204" pitchFamily="34" charset="0"/>
              </a:rPr>
              <a:t>freiw. </a:t>
            </a:r>
            <a:r>
              <a:rPr lang="de-DE" sz="2400" dirty="0">
                <a:effectLst/>
                <a:ea typeface="Calibri" panose="020F0502020204030204" pitchFamily="34" charset="0"/>
              </a:rPr>
              <a:t>Feuerwehr,  Schützen,  Altes Sägewerk, </a:t>
            </a:r>
            <a:br>
              <a:rPr lang="en-DE" sz="2400" dirty="0">
                <a:effectLst/>
                <a:ea typeface="Calibri" panose="020F0502020204030204" pitchFamily="34" charset="0"/>
              </a:rPr>
            </a:br>
            <a:r>
              <a:rPr lang="en-DE" sz="2400" dirty="0">
                <a:effectLst/>
                <a:ea typeface="Calibri" panose="020F0502020204030204" pitchFamily="34" charset="0"/>
              </a:rPr>
              <a:t>	</a:t>
            </a:r>
            <a:r>
              <a:rPr lang="de-DE" sz="2400" dirty="0">
                <a:effectLst/>
                <a:ea typeface="Calibri" panose="020F0502020204030204" pitchFamily="34" charset="0"/>
              </a:rPr>
              <a:t>KG,  KMCZ,  IG Zweifall,  KV, Pfarreirat,  Schule</a:t>
            </a:r>
            <a:r>
              <a:rPr lang="en-DE" sz="2400" dirty="0">
                <a:effectLst/>
                <a:ea typeface="Calibri" panose="020F0502020204030204" pitchFamily="34" charset="0"/>
              </a:rPr>
              <a:t> &amp; Betreuung</a:t>
            </a:r>
            <a:br>
              <a:rPr lang="de-DE" sz="2400" dirty="0">
                <a:effectLst/>
                <a:ea typeface="Calibri" panose="020F0502020204030204" pitchFamily="34" charset="0"/>
              </a:rPr>
            </a:br>
            <a:br>
              <a:rPr lang="de-DE" sz="2400" dirty="0">
                <a:effectLst/>
                <a:ea typeface="Calibri" panose="020F0502020204030204" pitchFamily="34" charset="0"/>
              </a:rPr>
            </a:br>
            <a:r>
              <a:rPr lang="de-DE" sz="2400" dirty="0">
                <a:effectLst/>
                <a:ea typeface="Calibri" panose="020F0502020204030204" pitchFamily="34" charset="0"/>
              </a:rPr>
              <a:t>- </a:t>
            </a:r>
            <a:r>
              <a:rPr lang="en-DE" sz="2400" dirty="0">
                <a:ea typeface="Calibri" panose="020F0502020204030204" pitchFamily="34" charset="0"/>
              </a:rPr>
              <a:t>Folgende Bedarfe (der Vereine) wurden genannt:</a:t>
            </a:r>
            <a:br>
              <a:rPr lang="en-DE" sz="2400" dirty="0">
                <a:ea typeface="Calibri" panose="020F0502020204030204" pitchFamily="34" charset="0"/>
              </a:rPr>
            </a:br>
            <a:r>
              <a:rPr lang="en-DE" sz="2400" dirty="0">
                <a:ea typeface="Calibri" panose="020F0502020204030204" pitchFamily="34" charset="0"/>
              </a:rPr>
              <a:t>	</a:t>
            </a:r>
            <a:r>
              <a:rPr lang="de-DE" sz="2400" dirty="0">
                <a:solidFill>
                  <a:srgbClr val="A6A6A6"/>
                </a:solidFill>
                <a:effectLst/>
                <a:ea typeface="Times New Roman" panose="02020603050405020304" pitchFamily="18" charset="0"/>
              </a:rPr>
              <a:t>Einschulungs</a:t>
            </a:r>
            <a:r>
              <a:rPr lang="de-DE" sz="2400" dirty="0">
                <a:effectLst/>
                <a:ea typeface="Times New Roman" panose="02020603050405020304" pitchFamily="18" charset="0"/>
              </a:rPr>
              <a:t>feier mit ca. 200 Personen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</a:t>
            </a:r>
            <a:r>
              <a:rPr lang="de-DE" sz="2400" dirty="0">
                <a:solidFill>
                  <a:srgbClr val="A6A6A6"/>
                </a:solidFill>
                <a:effectLst/>
                <a:ea typeface="Times New Roman" panose="02020603050405020304" pitchFamily="18" charset="0"/>
              </a:rPr>
              <a:t>Weihnachts</a:t>
            </a:r>
            <a:r>
              <a:rPr lang="de-DE" sz="2400" dirty="0">
                <a:effectLst/>
                <a:ea typeface="Times New Roman" panose="02020603050405020304" pitchFamily="18" charset="0"/>
              </a:rPr>
              <a:t>feier mit ca. 600 Personen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</a:t>
            </a:r>
            <a:r>
              <a:rPr lang="en-DE" sz="2400" dirty="0">
                <a:solidFill>
                  <a:schemeClr val="bg1">
                    <a:lumMod val="65000"/>
                  </a:schemeClr>
                </a:solidFill>
                <a:effectLst/>
                <a:ea typeface="Times New Roman" panose="02020603050405020304" pitchFamily="18" charset="0"/>
              </a:rPr>
              <a:t>(Schul) </a:t>
            </a:r>
            <a:r>
              <a:rPr lang="de-DE" sz="2400" dirty="0">
                <a:effectLst/>
                <a:ea typeface="Times New Roman" panose="02020603050405020304" pitchFamily="18" charset="0"/>
              </a:rPr>
              <a:t>Gottesdienste mit ca. 180 Personen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Bewegungs</a:t>
            </a:r>
            <a:r>
              <a:rPr lang="en-GB" sz="2400" dirty="0">
                <a:effectLst/>
                <a:ea typeface="Times New Roman" panose="02020603050405020304" pitchFamily="18" charset="0"/>
              </a:rPr>
              <a:t>-/</a:t>
            </a:r>
            <a:r>
              <a:rPr lang="en-GB" sz="2400" dirty="0" err="1">
                <a:effectLst/>
                <a:ea typeface="Times New Roman" panose="02020603050405020304" pitchFamily="18" charset="0"/>
              </a:rPr>
              <a:t>Tanz</a:t>
            </a:r>
            <a:r>
              <a:rPr lang="en-DE" sz="2400" dirty="0">
                <a:effectLst/>
                <a:ea typeface="Times New Roman" panose="02020603050405020304" pitchFamily="18" charset="0"/>
              </a:rPr>
              <a:t>raum 30 Personen mit entsp. Boden und 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ggf</a:t>
            </a:r>
            <a:r>
              <a:rPr lang="en-DE" sz="2400" dirty="0">
                <a:effectLst/>
                <a:ea typeface="Times New Roman" panose="02020603050405020304" pitchFamily="18" charset="0"/>
              </a:rPr>
              <a:t>.  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Spiegelwand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Raum</a:t>
            </a:r>
            <a:r>
              <a:rPr lang="en-DE" sz="2400" dirty="0">
                <a:effectLst/>
                <a:ea typeface="Times New Roman" panose="02020603050405020304" pitchFamily="18" charset="0"/>
              </a:rPr>
              <a:t> für 300-500 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Personen</a:t>
            </a:r>
            <a:r>
              <a:rPr lang="en-DE" sz="2400" dirty="0">
                <a:effectLst/>
                <a:ea typeface="Times New Roman" panose="02020603050405020304" pitchFamily="18" charset="0"/>
              </a:rPr>
              <a:t> (Saal) für 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Dorffeste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Theke</a:t>
            </a:r>
            <a:r>
              <a:rPr lang="en-DE" sz="2400" dirty="0">
                <a:effectLst/>
                <a:ea typeface="Times New Roman" panose="02020603050405020304" pitchFamily="18" charset="0"/>
              </a:rPr>
              <a:t> / </a:t>
            </a:r>
            <a:r>
              <a:rPr lang="en-DE" sz="2400" dirty="0" err="1">
                <a:effectLst/>
                <a:ea typeface="Times New Roman" panose="02020603050405020304" pitchFamily="18" charset="0"/>
              </a:rPr>
              <a:t>Küche</a:t>
            </a:r>
            <a:br>
              <a:rPr lang="en-DE" sz="2400" dirty="0">
                <a:effectLst/>
                <a:ea typeface="Times New Roman" panose="02020603050405020304" pitchFamily="18" charset="0"/>
              </a:rPr>
            </a:br>
            <a:r>
              <a:rPr lang="en-DE" sz="2400" dirty="0">
                <a:effectLst/>
                <a:ea typeface="Times New Roman" panose="02020603050405020304" pitchFamily="18" charset="0"/>
              </a:rPr>
              <a:t>	</a:t>
            </a:r>
            <a:r>
              <a:rPr lang="de-DE" sz="2400" dirty="0">
                <a:effectLst/>
                <a:ea typeface="Calibri" panose="020F0502020204030204" pitchFamily="34" charset="0"/>
              </a:rPr>
              <a:t>„Vereinsheim/Aufenthaltsraum“ (ca. 75m²)</a:t>
            </a:r>
            <a:br>
              <a:rPr lang="en-DE" sz="2400" dirty="0">
                <a:effectLst/>
                <a:ea typeface="Calibri" panose="020F0502020204030204" pitchFamily="34" charset="0"/>
              </a:rPr>
            </a:br>
            <a:r>
              <a:rPr lang="en-DE" sz="2400" dirty="0">
                <a:effectLst/>
                <a:ea typeface="Calibri" panose="020F0502020204030204" pitchFamily="34" charset="0"/>
              </a:rPr>
              <a:t>	Schießstand für die Schützen </a:t>
            </a:r>
            <a:br>
              <a:rPr lang="en-DE" sz="2400" dirty="0">
                <a:effectLst/>
                <a:ea typeface="Calibri" panose="020F0502020204030204" pitchFamily="34" charset="0"/>
              </a:rPr>
            </a:br>
            <a:r>
              <a:rPr lang="en-DE" sz="2400" dirty="0">
                <a:effectLst/>
                <a:ea typeface="Calibri" panose="020F0502020204030204" pitchFamily="34" charset="0"/>
              </a:rPr>
              <a:t>	</a:t>
            </a:r>
            <a:r>
              <a:rPr lang="de-DE" sz="2400" dirty="0">
                <a:effectLst/>
                <a:ea typeface="Calibri" panose="020F0502020204030204" pitchFamily="34" charset="0"/>
              </a:rPr>
              <a:t>Lagerraum für Vereinseigentum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3252568-1472-76DE-77CA-CFE1D8CEF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" name="Bild 7" descr="Datei:Pfarrkirche St. Rochus - Zweifall.jpg – Wikipedia">
            <a:extLst>
              <a:ext uri="{FF2B5EF4-FFF2-40B4-BE49-F238E27FC236}">
                <a16:creationId xmlns:a16="http://schemas.microsoft.com/office/drawing/2014/main" id="{13765D22-CAE0-F2A8-0A3A-9596FCC4430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90CE8-1B80-3125-9A2D-48F1EC46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E8C06-835E-70FD-4073-45CA3C48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370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52525" y="1578754"/>
            <a:ext cx="10201275" cy="4898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Weitere Ziele:</a:t>
            </a:r>
          </a:p>
          <a:p>
            <a:pPr>
              <a:buFontTx/>
              <a:buChar char="-"/>
            </a:pPr>
            <a:r>
              <a:rPr lang="en-GB" sz="2400" dirty="0" err="1">
                <a:ea typeface="Calibri" panose="020F0502020204030204" pitchFamily="34" charset="0"/>
              </a:rPr>
              <a:t>Erschaffung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einer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generationsübergreifenden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Begegnungsstätte</a:t>
            </a:r>
            <a:br>
              <a:rPr lang="en-GB" sz="2400" dirty="0">
                <a:ea typeface="Calibri" panose="020F0502020204030204" pitchFamily="34" charset="0"/>
              </a:rPr>
            </a:br>
            <a:endParaRPr lang="en-GB" sz="2400" dirty="0"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400" dirty="0" err="1">
                <a:ea typeface="Calibri" panose="020F0502020204030204" pitchFamily="34" charset="0"/>
              </a:rPr>
              <a:t>Erschaffung</a:t>
            </a:r>
            <a:r>
              <a:rPr lang="en-GB" sz="2400" dirty="0">
                <a:ea typeface="Calibri" panose="020F0502020204030204" pitchFamily="34" charset="0"/>
              </a:rPr>
              <a:t> von </a:t>
            </a:r>
            <a:r>
              <a:rPr lang="en-GB" sz="2400" dirty="0" err="1">
                <a:ea typeface="Calibri" panose="020F0502020204030204" pitchFamily="34" charset="0"/>
              </a:rPr>
              <a:t>Raum</a:t>
            </a:r>
            <a:r>
              <a:rPr lang="en-GB" sz="2400" dirty="0">
                <a:ea typeface="Calibri" panose="020F0502020204030204" pitchFamily="34" charset="0"/>
              </a:rPr>
              <a:t> für die </a:t>
            </a:r>
            <a:r>
              <a:rPr lang="en-GB" sz="2400" dirty="0" err="1">
                <a:ea typeface="Calibri" panose="020F0502020204030204" pitchFamily="34" charset="0"/>
              </a:rPr>
              <a:t>Jugend</a:t>
            </a:r>
            <a:br>
              <a:rPr lang="en-GB" sz="2400" dirty="0">
                <a:ea typeface="Calibri" panose="020F0502020204030204" pitchFamily="34" charset="0"/>
              </a:rPr>
            </a:br>
            <a:endParaRPr lang="en-GB" sz="2400" dirty="0"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400" dirty="0" err="1">
                <a:ea typeface="Calibri" panose="020F0502020204030204" pitchFamily="34" charset="0"/>
              </a:rPr>
              <a:t>Erschaffung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eines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Raumes</a:t>
            </a:r>
            <a:r>
              <a:rPr lang="en-GB" sz="2400" dirty="0">
                <a:ea typeface="Calibri" panose="020F0502020204030204" pitchFamily="34" charset="0"/>
              </a:rPr>
              <a:t> für </a:t>
            </a:r>
            <a:r>
              <a:rPr lang="en-GB" sz="2400" dirty="0" err="1">
                <a:ea typeface="Calibri" panose="020F0502020204030204" pitchFamily="34" charset="0"/>
              </a:rPr>
              <a:t>Dorfgeschichte</a:t>
            </a:r>
            <a:br>
              <a:rPr lang="en-GB" sz="2400" dirty="0">
                <a:ea typeface="Calibri" panose="020F0502020204030204" pitchFamily="34" charset="0"/>
              </a:rPr>
            </a:br>
            <a:endParaRPr lang="en-GB" sz="2400" dirty="0"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400" dirty="0" err="1">
                <a:ea typeface="Calibri" panose="020F0502020204030204" pitchFamily="34" charset="0"/>
              </a:rPr>
              <a:t>Erschaffung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eines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Raumes</a:t>
            </a:r>
            <a:r>
              <a:rPr lang="en-GB" sz="2400" dirty="0">
                <a:ea typeface="Calibri" panose="020F0502020204030204" pitchFamily="34" charset="0"/>
              </a:rPr>
              <a:t> für </a:t>
            </a:r>
            <a:r>
              <a:rPr lang="en-GB" sz="2400" dirty="0" err="1">
                <a:ea typeface="Calibri" panose="020F0502020204030204" pitchFamily="34" charset="0"/>
              </a:rPr>
              <a:t>Behördliches</a:t>
            </a:r>
            <a:r>
              <a:rPr lang="en-GB" sz="2400" dirty="0">
                <a:ea typeface="Calibri" panose="020F0502020204030204" pitchFamily="34" charset="0"/>
              </a:rPr>
              <a:t>/</a:t>
            </a:r>
            <a:r>
              <a:rPr lang="en-GB" sz="2400" dirty="0" err="1">
                <a:ea typeface="Calibri" panose="020F0502020204030204" pitchFamily="34" charset="0"/>
              </a:rPr>
              <a:t>Beratung</a:t>
            </a:r>
            <a:br>
              <a:rPr lang="en-GB" sz="2400" dirty="0">
                <a:ea typeface="Calibri" panose="020F0502020204030204" pitchFamily="34" charset="0"/>
              </a:rPr>
            </a:br>
            <a:endParaRPr lang="en-GB" sz="2400" dirty="0"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400" dirty="0" err="1">
                <a:ea typeface="Calibri" panose="020F0502020204030204" pitchFamily="34" charset="0"/>
              </a:rPr>
              <a:t>Erschaffung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eines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neuen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Dorfmittelpunktes</a:t>
            </a:r>
            <a:r>
              <a:rPr lang="en-GB" sz="2400" dirty="0">
                <a:ea typeface="Calibri" panose="020F0502020204030204" pitchFamily="34" charset="0"/>
              </a:rPr>
              <a:t> / </a:t>
            </a:r>
            <a:r>
              <a:rPr lang="en-GB" sz="2400" dirty="0" err="1">
                <a:ea typeface="Calibri" panose="020F0502020204030204" pitchFamily="34" charset="0"/>
              </a:rPr>
              <a:t>weitere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Aufwertung</a:t>
            </a:r>
            <a:r>
              <a:rPr lang="en-GB" sz="2400" dirty="0">
                <a:ea typeface="Calibri" panose="020F0502020204030204" pitchFamily="34" charset="0"/>
              </a:rPr>
              <a:t> des “Huck”</a:t>
            </a:r>
            <a:endParaRPr lang="en-DE" sz="2400" dirty="0">
              <a:ea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3252568-1472-76DE-77CA-CFE1D8CEF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" name="Bild 7" descr="Datei:Pfarrkirche St. Rochus - Zweifall.jpg – Wikipedia">
            <a:extLst>
              <a:ext uri="{FF2B5EF4-FFF2-40B4-BE49-F238E27FC236}">
                <a16:creationId xmlns:a16="http://schemas.microsoft.com/office/drawing/2014/main" id="{13765D22-CAE0-F2A8-0A3A-9596FCC4430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90CE8-1B80-3125-9A2D-48F1EC46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E8C06-835E-70FD-4073-45CA3C48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10890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669443"/>
            <a:ext cx="11237556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 err="1"/>
              <a:t>Zusammenfassung</a:t>
            </a:r>
            <a:r>
              <a:rPr lang="en-GB" sz="2000" b="1" dirty="0"/>
              <a:t> der </a:t>
            </a:r>
            <a:r>
              <a:rPr lang="en-GB" sz="2000" b="1" dirty="0" err="1"/>
              <a:t>bisherigen</a:t>
            </a:r>
            <a:r>
              <a:rPr lang="en-GB" sz="2000" b="1" dirty="0"/>
              <a:t> “big points”</a:t>
            </a:r>
            <a:r>
              <a:rPr lang="en-DE" sz="2000" b="1" dirty="0"/>
              <a:t> : </a:t>
            </a:r>
            <a:r>
              <a:rPr lang="en-GB" sz="2000" b="1" dirty="0">
                <a:solidFill>
                  <a:srgbClr val="0070C0"/>
                </a:solidFill>
              </a:rPr>
              <a:t> </a:t>
            </a:r>
            <a:endParaRPr lang="en-DE" sz="2000" b="1" dirty="0">
              <a:solidFill>
                <a:srgbClr val="0070C0"/>
              </a:solidFill>
            </a:endParaRPr>
          </a:p>
          <a:p>
            <a:r>
              <a:rPr lang="en-GB" sz="2000" dirty="0"/>
              <a:t>Es </a:t>
            </a:r>
            <a:r>
              <a:rPr lang="en-GB" sz="2000" dirty="0" err="1"/>
              <a:t>gibt</a:t>
            </a:r>
            <a:r>
              <a:rPr lang="en-GB" sz="2000" dirty="0"/>
              <a:t> den Wunsch des </a:t>
            </a:r>
            <a:r>
              <a:rPr lang="en-GB" sz="2000" dirty="0" err="1"/>
              <a:t>Kirchenvorstandes</a:t>
            </a:r>
            <a:r>
              <a:rPr lang="en-GB" sz="2000" dirty="0"/>
              <a:t>, die </a:t>
            </a:r>
            <a:r>
              <a:rPr lang="en-GB" sz="2000" dirty="0" err="1"/>
              <a:t>Kirche</a:t>
            </a:r>
            <a:r>
              <a:rPr lang="en-GB" sz="2000" dirty="0"/>
              <a:t> Zweifall auf </a:t>
            </a:r>
            <a:r>
              <a:rPr lang="en-GB" sz="2000" dirty="0" err="1"/>
              <a:t>Ihren</a:t>
            </a:r>
            <a:r>
              <a:rPr lang="en-GB" sz="2000" dirty="0"/>
              <a:t> </a:t>
            </a:r>
            <a:r>
              <a:rPr lang="en-GB" sz="2000" u="sng" dirty="0" err="1"/>
              <a:t>alten</a:t>
            </a:r>
            <a:r>
              <a:rPr lang="en-GB" sz="2000" dirty="0"/>
              <a:t> Teil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reduzieren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und die </a:t>
            </a:r>
            <a:r>
              <a:rPr lang="en-GB" sz="2000" u="sng" dirty="0" err="1"/>
              <a:t>neue</a:t>
            </a:r>
            <a:r>
              <a:rPr lang="en-GB" sz="2000" dirty="0"/>
              <a:t> </a:t>
            </a:r>
            <a:r>
              <a:rPr lang="en-GB" sz="2000" dirty="0" err="1"/>
              <a:t>Kirche</a:t>
            </a:r>
            <a:r>
              <a:rPr lang="en-GB" sz="2000" dirty="0"/>
              <a:t> in </a:t>
            </a:r>
            <a:r>
              <a:rPr lang="en-GB" sz="2000" dirty="0" err="1"/>
              <a:t>ein</a:t>
            </a:r>
            <a:r>
              <a:rPr lang="en-GB" sz="2000" dirty="0"/>
              <a:t> </a:t>
            </a:r>
            <a:r>
              <a:rPr lang="en-GB" sz="2000" dirty="0" err="1"/>
              <a:t>Bürgerhaus</a:t>
            </a:r>
            <a:r>
              <a:rPr lang="en-GB" sz="2000" dirty="0"/>
              <a:t> </a:t>
            </a:r>
            <a:r>
              <a:rPr lang="en-GB" sz="2000" dirty="0" err="1"/>
              <a:t>umzuwandeln</a:t>
            </a:r>
            <a:r>
              <a:rPr lang="en-GB" sz="2000" dirty="0"/>
              <a:t>.</a:t>
            </a:r>
          </a:p>
          <a:p>
            <a:r>
              <a:rPr lang="en-GB" sz="2000" dirty="0"/>
              <a:t>Eine </a:t>
            </a:r>
            <a:r>
              <a:rPr lang="en-GB" sz="2000" dirty="0" err="1"/>
              <a:t>Entwidmung</a:t>
            </a:r>
            <a:r>
              <a:rPr lang="en-GB" sz="2000" dirty="0"/>
              <a:t> der </a:t>
            </a:r>
            <a:r>
              <a:rPr lang="en-GB" sz="2000" dirty="0" err="1"/>
              <a:t>neuen</a:t>
            </a:r>
            <a:r>
              <a:rPr lang="en-GB" sz="2000" dirty="0"/>
              <a:t> </a:t>
            </a:r>
            <a:r>
              <a:rPr lang="en-GB" sz="2000" dirty="0" err="1"/>
              <a:t>Kirche</a:t>
            </a:r>
            <a:r>
              <a:rPr lang="en-GB" sz="2000" dirty="0"/>
              <a:t> </a:t>
            </a:r>
            <a:r>
              <a:rPr lang="en-GB" sz="2000" dirty="0" err="1"/>
              <a:t>kann</a:t>
            </a:r>
            <a:r>
              <a:rPr lang="en-GB" sz="2000" dirty="0"/>
              <a:t> </a:t>
            </a:r>
            <a:r>
              <a:rPr lang="en-GB" sz="2000" dirty="0" err="1"/>
              <a:t>nur</a:t>
            </a:r>
            <a:r>
              <a:rPr lang="en-GB" sz="2000" dirty="0"/>
              <a:t> </a:t>
            </a:r>
            <a:r>
              <a:rPr lang="en-GB" sz="2000" dirty="0" err="1"/>
              <a:t>erfolgen</a:t>
            </a:r>
            <a:r>
              <a:rPr lang="en-GB" sz="2000" dirty="0"/>
              <a:t>, </a:t>
            </a:r>
            <a:r>
              <a:rPr lang="en-GB" sz="2000" dirty="0" err="1"/>
              <a:t>wenn</a:t>
            </a:r>
            <a:r>
              <a:rPr lang="en-GB" sz="2000" dirty="0"/>
              <a:t> für die </a:t>
            </a:r>
            <a:r>
              <a:rPr lang="en-GB" sz="2000" dirty="0" err="1"/>
              <a:t>Folgenutzung</a:t>
            </a:r>
            <a:r>
              <a:rPr lang="en-GB" sz="2000" dirty="0"/>
              <a:t> </a:t>
            </a:r>
            <a:r>
              <a:rPr lang="en-GB" sz="2000" dirty="0" err="1"/>
              <a:t>ein</a:t>
            </a:r>
            <a:r>
              <a:rPr lang="en-GB" sz="2000" dirty="0"/>
              <a:t> </a:t>
            </a:r>
            <a:r>
              <a:rPr lang="en-GB" sz="2000" dirty="0" err="1"/>
              <a:t>Konzept</a:t>
            </a:r>
            <a:r>
              <a:rPr lang="en-GB" sz="2000" dirty="0"/>
              <a:t> </a:t>
            </a:r>
            <a:r>
              <a:rPr lang="en-GB" sz="2000" dirty="0" err="1"/>
              <a:t>mit</a:t>
            </a:r>
            <a:r>
              <a:rPr lang="en-GB" sz="2000" dirty="0"/>
              <a:t> </a:t>
            </a:r>
            <a:r>
              <a:rPr lang="en-GB" sz="2000" dirty="0" err="1"/>
              <a:t>gesicherter</a:t>
            </a:r>
            <a:r>
              <a:rPr lang="en-GB" sz="2000" dirty="0"/>
              <a:t> </a:t>
            </a:r>
            <a:r>
              <a:rPr lang="en-GB" sz="2000" dirty="0" err="1"/>
              <a:t>Finanzierung</a:t>
            </a:r>
            <a:r>
              <a:rPr lang="en-GB" sz="2000" dirty="0"/>
              <a:t> </a:t>
            </a:r>
            <a:r>
              <a:rPr lang="en-GB" sz="2000" dirty="0" err="1"/>
              <a:t>vorliegt</a:t>
            </a:r>
            <a:r>
              <a:rPr lang="en-GB" sz="2000" dirty="0"/>
              <a:t> und </a:t>
            </a:r>
            <a:r>
              <a:rPr lang="en-GB" sz="2000" dirty="0" err="1"/>
              <a:t>eine</a:t>
            </a:r>
            <a:r>
              <a:rPr lang="en-GB" sz="2000" dirty="0"/>
              <a:t> </a:t>
            </a:r>
            <a:r>
              <a:rPr lang="en-GB" sz="2000" dirty="0" err="1"/>
              <a:t>räumliche</a:t>
            </a:r>
            <a:r>
              <a:rPr lang="en-GB" sz="2000" dirty="0"/>
              <a:t> </a:t>
            </a:r>
            <a:r>
              <a:rPr lang="en-GB" sz="2000" dirty="0" err="1"/>
              <a:t>dauerhafte</a:t>
            </a:r>
            <a:r>
              <a:rPr lang="en-GB" sz="2000" dirty="0"/>
              <a:t> </a:t>
            </a:r>
            <a:r>
              <a:rPr lang="en-GB" sz="2000" dirty="0" err="1"/>
              <a:t>Trennung</a:t>
            </a:r>
            <a:r>
              <a:rPr lang="en-GB" sz="2000" dirty="0"/>
              <a:t> </a:t>
            </a:r>
            <a:r>
              <a:rPr lang="en-GB" sz="2000" dirty="0" err="1"/>
              <a:t>erfolgt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Gleichzeitig</a:t>
            </a:r>
            <a:r>
              <a:rPr lang="en-GB" sz="2000" dirty="0"/>
              <a:t> </a:t>
            </a:r>
            <a:r>
              <a:rPr lang="en-GB" sz="2000" dirty="0" err="1"/>
              <a:t>gibt</a:t>
            </a:r>
            <a:r>
              <a:rPr lang="en-GB" sz="2000" dirty="0"/>
              <a:t> es </a:t>
            </a:r>
            <a:r>
              <a:rPr lang="en-GB" sz="2000" dirty="0" err="1"/>
              <a:t>ein</a:t>
            </a:r>
            <a:r>
              <a:rPr lang="en-GB" sz="2000" dirty="0"/>
              <a:t> </a:t>
            </a:r>
            <a:r>
              <a:rPr lang="en-GB" sz="2000" dirty="0" err="1"/>
              <a:t>klares</a:t>
            </a:r>
            <a:r>
              <a:rPr lang="en-GB" sz="2000" dirty="0"/>
              <a:t> </a:t>
            </a:r>
            <a:r>
              <a:rPr lang="en-GB" sz="2000" dirty="0" err="1"/>
              <a:t>Bekenntnis</a:t>
            </a:r>
            <a:r>
              <a:rPr lang="en-GB" sz="2000" dirty="0"/>
              <a:t> des </a:t>
            </a:r>
            <a:r>
              <a:rPr lang="en-GB" sz="2000" dirty="0" err="1"/>
              <a:t>Kirchenvorstandes</a:t>
            </a:r>
            <a:r>
              <a:rPr lang="en-GB" sz="2000" dirty="0"/>
              <a:t>,</a:t>
            </a:r>
            <a:br>
              <a:rPr lang="en-GB" sz="2000" dirty="0"/>
            </a:br>
            <a:r>
              <a:rPr lang="en-GB" sz="2000" dirty="0"/>
              <a:t>die Kita in Zweifall </a:t>
            </a:r>
            <a:r>
              <a:rPr lang="en-GB" sz="2000" dirty="0" err="1"/>
              <a:t>halten</a:t>
            </a:r>
            <a:r>
              <a:rPr lang="en-GB" sz="2000" dirty="0"/>
              <a:t>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wollen</a:t>
            </a:r>
            <a:r>
              <a:rPr lang="en-GB" sz="2000" dirty="0"/>
              <a:t>. </a:t>
            </a:r>
          </a:p>
          <a:p>
            <a:endParaRPr lang="en-GB" sz="2000" dirty="0"/>
          </a:p>
          <a:p>
            <a:r>
              <a:rPr lang="en-GB" sz="2000" dirty="0"/>
              <a:t>Es </a:t>
            </a:r>
            <a:r>
              <a:rPr lang="en-GB" sz="2000" dirty="0" err="1"/>
              <a:t>gibt</a:t>
            </a:r>
            <a:r>
              <a:rPr lang="en-GB" sz="2000" dirty="0"/>
              <a:t> </a:t>
            </a:r>
            <a:r>
              <a:rPr lang="en-GB" sz="2000" dirty="0" err="1"/>
              <a:t>einen</a:t>
            </a:r>
            <a:r>
              <a:rPr lang="en-GB" sz="2000" dirty="0"/>
              <a:t> </a:t>
            </a:r>
            <a:r>
              <a:rPr lang="en-GB" sz="2000" u="sng" dirty="0" err="1"/>
              <a:t>fraktionsübergreifenden</a:t>
            </a:r>
            <a:r>
              <a:rPr lang="en-GB" sz="2000" u="sng" dirty="0"/>
              <a:t> </a:t>
            </a:r>
            <a:r>
              <a:rPr lang="en-GB" sz="2000" u="sng" dirty="0" err="1"/>
              <a:t>Ratsbeschluss</a:t>
            </a:r>
            <a:r>
              <a:rPr lang="en-GB" sz="2000" dirty="0"/>
              <a:t>, </a:t>
            </a:r>
            <a:br>
              <a:rPr lang="en-GB" sz="2000" dirty="0"/>
            </a:br>
            <a:r>
              <a:rPr lang="en-GB" sz="2000" dirty="0"/>
              <a:t>der die Stadt Stolberg </a:t>
            </a:r>
            <a:r>
              <a:rPr lang="en-GB" sz="2000" dirty="0" err="1"/>
              <a:t>beauftragt</a:t>
            </a:r>
            <a:r>
              <a:rPr lang="en-GB" sz="2000" dirty="0"/>
              <a:t>, </a:t>
            </a:r>
            <a:br>
              <a:rPr lang="en-GB" sz="2000" dirty="0"/>
            </a:br>
            <a:r>
              <a:rPr lang="en-GB" sz="2000" dirty="0" err="1"/>
              <a:t>mit</a:t>
            </a:r>
            <a:r>
              <a:rPr lang="en-GB" sz="2000" dirty="0"/>
              <a:t> </a:t>
            </a:r>
            <a:r>
              <a:rPr lang="en-GB" sz="2000" dirty="0" err="1"/>
              <a:t>dem</a:t>
            </a:r>
            <a:r>
              <a:rPr lang="en-GB" sz="2000" dirty="0"/>
              <a:t> </a:t>
            </a:r>
            <a:r>
              <a:rPr lang="en-GB" sz="2000" dirty="0" err="1"/>
              <a:t>Kirchenvorstand</a:t>
            </a:r>
            <a:r>
              <a:rPr lang="en-GB" sz="2000" dirty="0"/>
              <a:t> ….</a:t>
            </a:r>
            <a:r>
              <a:rPr lang="en-GB" sz="2000" dirty="0" err="1"/>
              <a:t>Möglichkeiten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für </a:t>
            </a:r>
            <a:r>
              <a:rPr lang="en-GB" sz="2000" dirty="0" err="1"/>
              <a:t>ein</a:t>
            </a:r>
            <a:r>
              <a:rPr lang="en-GB" sz="2000" dirty="0"/>
              <a:t> </a:t>
            </a:r>
            <a:r>
              <a:rPr lang="en-GB" sz="2000" dirty="0" err="1"/>
              <a:t>Bürgerhaus</a:t>
            </a:r>
            <a:r>
              <a:rPr lang="en-GB" sz="2000" dirty="0"/>
              <a:t> in Zweifall …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erarbeiten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Beide</a:t>
            </a:r>
            <a:r>
              <a:rPr lang="en-GB" sz="2000" dirty="0"/>
              <a:t> </a:t>
            </a:r>
            <a:r>
              <a:rPr lang="en-GB" sz="2000" dirty="0" err="1"/>
              <a:t>Projekte</a:t>
            </a:r>
            <a:r>
              <a:rPr lang="en-GB" sz="2000" dirty="0"/>
              <a:t> (Kita und </a:t>
            </a:r>
            <a:r>
              <a:rPr lang="en-GB" sz="2000" dirty="0" err="1"/>
              <a:t>Bürgerhaus</a:t>
            </a:r>
            <a:r>
              <a:rPr lang="en-GB" sz="2000" dirty="0"/>
              <a:t>) </a:t>
            </a:r>
            <a:r>
              <a:rPr lang="en-GB" sz="2000" dirty="0" err="1"/>
              <a:t>sollen</a:t>
            </a:r>
            <a:r>
              <a:rPr lang="en-GB" sz="2000" dirty="0"/>
              <a:t> </a:t>
            </a:r>
            <a:r>
              <a:rPr lang="en-GB" sz="2000" dirty="0" err="1"/>
              <a:t>eng</a:t>
            </a:r>
            <a:r>
              <a:rPr lang="en-GB" sz="2000" dirty="0"/>
              <a:t> </a:t>
            </a:r>
            <a:r>
              <a:rPr lang="en-GB" sz="2000" dirty="0" err="1"/>
              <a:t>miteinander</a:t>
            </a:r>
            <a:r>
              <a:rPr lang="en-GB" sz="2000" dirty="0"/>
              <a:t> </a:t>
            </a:r>
            <a:r>
              <a:rPr lang="en-GB" sz="2000" dirty="0" err="1"/>
              <a:t>verbunden</a:t>
            </a:r>
            <a:r>
              <a:rPr lang="en-GB" sz="2000" dirty="0"/>
              <a:t> </a:t>
            </a:r>
            <a:r>
              <a:rPr lang="en-GB" sz="2000" dirty="0" err="1"/>
              <a:t>werden</a:t>
            </a:r>
            <a:r>
              <a:rPr lang="en-GB" sz="20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A6861-4641-5D7A-4211-B88748FC3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052" y="3803111"/>
            <a:ext cx="4941454" cy="193242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CC86EB6-E4B3-891C-F45F-0C3CAB7F658A}"/>
              </a:ext>
            </a:extLst>
          </p:cNvPr>
          <p:cNvCxnSpPr>
            <a:cxnSpLocks/>
          </p:cNvCxnSpPr>
          <p:nvPr/>
        </p:nvCxnSpPr>
        <p:spPr>
          <a:xfrm flipV="1">
            <a:off x="6361728" y="4195459"/>
            <a:ext cx="577201" cy="26236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E214AA65-0B27-3079-52CF-A46B71E632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BD6FF28-D1EE-D751-C4A1-0292BA82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7F156A0-DFB6-D91F-080B-74516D0CA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324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2000" y="1427334"/>
            <a:ext cx="10591800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 err="1"/>
              <a:t>Daraus</a:t>
            </a:r>
            <a:r>
              <a:rPr lang="en-GB" sz="2000" b="1" dirty="0"/>
              <a:t> </a:t>
            </a:r>
            <a:r>
              <a:rPr lang="en-GB" sz="2000" b="1" dirty="0" err="1"/>
              <a:t>resultierende</a:t>
            </a:r>
            <a:r>
              <a:rPr lang="en-GB" sz="2000" b="1" dirty="0"/>
              <a:t> </a:t>
            </a:r>
            <a:r>
              <a:rPr lang="en-GB" sz="2000" b="1" u="sng" dirty="0" err="1"/>
              <a:t>heutige</a:t>
            </a:r>
            <a:r>
              <a:rPr lang="en-GB" sz="2000" b="1" u="sng" dirty="0"/>
              <a:t> “</a:t>
            </a:r>
            <a:r>
              <a:rPr lang="en-GB" sz="2000" b="1" u="sng" dirty="0" err="1"/>
              <a:t>Fakten</a:t>
            </a:r>
            <a:r>
              <a:rPr lang="en-GB" sz="2000" b="1" u="sng" dirty="0"/>
              <a:t>”</a:t>
            </a:r>
            <a:r>
              <a:rPr lang="en-GB" sz="2000" b="1" dirty="0"/>
              <a:t>:</a:t>
            </a:r>
          </a:p>
          <a:p>
            <a:r>
              <a:rPr lang="en-GB" sz="2000" dirty="0"/>
              <a:t>Eine </a:t>
            </a:r>
            <a:r>
              <a:rPr lang="en-GB" sz="2000" dirty="0" err="1"/>
              <a:t>verbindliche</a:t>
            </a:r>
            <a:r>
              <a:rPr lang="en-GB" sz="2000" dirty="0"/>
              <a:t> </a:t>
            </a:r>
            <a:r>
              <a:rPr lang="en-GB" sz="2000" dirty="0" err="1"/>
              <a:t>Vereinbarung</a:t>
            </a:r>
            <a:r>
              <a:rPr lang="en-GB" sz="2000" dirty="0"/>
              <a:t> für </a:t>
            </a:r>
            <a:r>
              <a:rPr lang="en-GB" sz="2000" dirty="0" err="1"/>
              <a:t>ein</a:t>
            </a:r>
            <a:r>
              <a:rPr lang="en-GB" sz="2000" dirty="0"/>
              <a:t> </a:t>
            </a:r>
            <a:r>
              <a:rPr lang="en-GB" sz="2000" dirty="0" err="1"/>
              <a:t>Bürgerhaus</a:t>
            </a:r>
            <a:r>
              <a:rPr lang="en-GB" sz="2000" dirty="0"/>
              <a:t> in Zweifall </a:t>
            </a:r>
            <a:r>
              <a:rPr lang="en-GB" sz="2000" dirty="0" err="1"/>
              <a:t>wurde</a:t>
            </a:r>
            <a:r>
              <a:rPr lang="en-GB" sz="2000" dirty="0"/>
              <a:t> </a:t>
            </a:r>
            <a:r>
              <a:rPr lang="en-GB" sz="2000" dirty="0" err="1"/>
              <a:t>mit</a:t>
            </a:r>
            <a:r>
              <a:rPr lang="en-GB" sz="2000" dirty="0"/>
              <a:t> der Stadt am </a:t>
            </a:r>
            <a:r>
              <a:rPr lang="en-GB" sz="2000" dirty="0">
                <a:highlight>
                  <a:srgbClr val="FFFF00"/>
                </a:highlight>
              </a:rPr>
              <a:t>28.11.</a:t>
            </a:r>
            <a:r>
              <a:rPr lang="en-GB" sz="2000" dirty="0"/>
              <a:t>23 </a:t>
            </a:r>
            <a:r>
              <a:rPr lang="en-GB" sz="2000" dirty="0" err="1"/>
              <a:t>unterzeichnet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dirty="0"/>
              <a:t>Darin </a:t>
            </a:r>
            <a:r>
              <a:rPr lang="en-GB" sz="2000" dirty="0" err="1"/>
              <a:t>ist</a:t>
            </a:r>
            <a:r>
              <a:rPr lang="en-GB" sz="2000" dirty="0"/>
              <a:t> </a:t>
            </a:r>
            <a:r>
              <a:rPr lang="en-GB" sz="2000" dirty="0" err="1"/>
              <a:t>vereinbart</a:t>
            </a:r>
            <a:r>
              <a:rPr lang="en-GB" sz="2000" dirty="0"/>
              <a:t>:</a:t>
            </a:r>
            <a:br>
              <a:rPr lang="en-GB" sz="2000" dirty="0"/>
            </a:br>
            <a:r>
              <a:rPr lang="en-GB" sz="2000" dirty="0"/>
              <a:t>- Die Stadt Stolberg </a:t>
            </a:r>
            <a:r>
              <a:rPr lang="en-GB" sz="2000" dirty="0" err="1"/>
              <a:t>beteiligt</a:t>
            </a:r>
            <a:r>
              <a:rPr lang="en-GB" sz="2000" dirty="0"/>
              <a:t> </a:t>
            </a:r>
            <a:r>
              <a:rPr lang="en-GB" sz="2000" dirty="0" err="1"/>
              <a:t>sich</a:t>
            </a:r>
            <a:r>
              <a:rPr lang="en-GB" sz="2000" dirty="0"/>
              <a:t> über 25 Jahre </a:t>
            </a:r>
            <a:r>
              <a:rPr lang="en-GB" sz="2000" dirty="0" err="1"/>
              <a:t>mit</a:t>
            </a:r>
            <a:r>
              <a:rPr lang="en-GB" sz="2000" dirty="0"/>
              <a:t> </a:t>
            </a:r>
            <a:r>
              <a:rPr lang="en-GB" sz="2000" dirty="0" err="1"/>
              <a:t>einem</a:t>
            </a:r>
            <a:r>
              <a:rPr lang="en-GB" sz="2000" dirty="0"/>
              <a:t> </a:t>
            </a:r>
            <a:r>
              <a:rPr lang="en-GB" sz="2000" dirty="0" err="1"/>
              <a:t>fixen</a:t>
            </a:r>
            <a:r>
              <a:rPr lang="en-GB" sz="2000" dirty="0"/>
              <a:t> </a:t>
            </a:r>
            <a:r>
              <a:rPr lang="en-GB" sz="2000" dirty="0" err="1"/>
              <a:t>Betrag</a:t>
            </a:r>
            <a:r>
              <a:rPr lang="en-GB" sz="2000" dirty="0"/>
              <a:t> (</a:t>
            </a:r>
            <a:r>
              <a:rPr lang="en-GB" sz="2000" dirty="0" err="1"/>
              <a:t>Miete</a:t>
            </a:r>
            <a:r>
              <a:rPr lang="en-GB" sz="2000" dirty="0"/>
              <a:t>) an den “</a:t>
            </a:r>
            <a:r>
              <a:rPr lang="en-GB" sz="2000" dirty="0" err="1"/>
              <a:t>Kosten</a:t>
            </a:r>
            <a:r>
              <a:rPr lang="en-GB" sz="2000" dirty="0"/>
              <a:t>”</a:t>
            </a:r>
            <a:br>
              <a:rPr lang="en-GB" sz="2000" dirty="0"/>
            </a:br>
            <a:r>
              <a:rPr lang="en-GB" sz="2000" dirty="0"/>
              <a:t>- Die Stadt Stolberg </a:t>
            </a:r>
            <a:r>
              <a:rPr lang="en-GB" sz="2000" dirty="0" err="1"/>
              <a:t>übernimmt</a:t>
            </a:r>
            <a:r>
              <a:rPr lang="en-GB" sz="2000" dirty="0"/>
              <a:t> alle Neben- und </a:t>
            </a:r>
            <a:r>
              <a:rPr lang="en-GB" sz="2000" dirty="0" err="1"/>
              <a:t>Betriebskosten</a:t>
            </a:r>
            <a:r>
              <a:rPr lang="en-GB" sz="2000" dirty="0"/>
              <a:t> des </a:t>
            </a:r>
            <a:r>
              <a:rPr lang="en-GB" sz="2000" dirty="0" err="1"/>
              <a:t>neuen</a:t>
            </a:r>
            <a:r>
              <a:rPr lang="en-GB" sz="2000" dirty="0"/>
              <a:t> </a:t>
            </a:r>
            <a:r>
              <a:rPr lang="en-GB" sz="2000" dirty="0" err="1"/>
              <a:t>Bürgerhauses</a:t>
            </a:r>
            <a:r>
              <a:rPr lang="en-GB" sz="2000" dirty="0"/>
              <a:t>.</a:t>
            </a:r>
            <a:br>
              <a:rPr lang="en-GB" sz="2000" dirty="0"/>
            </a:b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 err="1"/>
              <a:t>Pfarrheim</a:t>
            </a:r>
            <a:r>
              <a:rPr lang="en-GB" sz="2000" dirty="0"/>
              <a:t> und </a:t>
            </a:r>
            <a:r>
              <a:rPr lang="en-GB" sz="2000" dirty="0" err="1"/>
              <a:t>Pfarrhaus</a:t>
            </a:r>
            <a:r>
              <a:rPr lang="en-GB" sz="2000" dirty="0"/>
              <a:t> </a:t>
            </a:r>
            <a:r>
              <a:rPr lang="en-GB" sz="2000" dirty="0" err="1"/>
              <a:t>wurden</a:t>
            </a:r>
            <a:r>
              <a:rPr lang="en-GB" sz="2000" dirty="0"/>
              <a:t> </a:t>
            </a:r>
            <a:r>
              <a:rPr lang="en-GB" sz="2000" dirty="0" err="1"/>
              <a:t>zum</a:t>
            </a:r>
            <a:r>
              <a:rPr lang="en-GB" sz="2000" dirty="0"/>
              <a:t> 01.02.24 an die Stadt </a:t>
            </a:r>
            <a:r>
              <a:rPr lang="en-GB" sz="2000" dirty="0" err="1"/>
              <a:t>verkauft</a:t>
            </a:r>
            <a:r>
              <a:rPr lang="en-GB" sz="2000" dirty="0"/>
              <a:t>, um </a:t>
            </a:r>
            <a:r>
              <a:rPr lang="en-GB" sz="2000" dirty="0" err="1"/>
              <a:t>dort</a:t>
            </a:r>
            <a:r>
              <a:rPr lang="en-GB" sz="2000" dirty="0"/>
              <a:t> die Kita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erweitern</a:t>
            </a:r>
            <a:r>
              <a:rPr lang="en-GB" sz="2000" dirty="0"/>
              <a:t>.</a:t>
            </a:r>
          </a:p>
          <a:p>
            <a:r>
              <a:rPr lang="en-GB" sz="2000" dirty="0"/>
              <a:t>Die </a:t>
            </a:r>
            <a:r>
              <a:rPr lang="en-GB" sz="2000" dirty="0" err="1"/>
              <a:t>umliegenden</a:t>
            </a:r>
            <a:r>
              <a:rPr lang="en-GB" sz="2000" dirty="0"/>
              <a:t> </a:t>
            </a:r>
            <a:r>
              <a:rPr lang="en-GB" sz="2000" dirty="0" err="1"/>
              <a:t>Flächen</a:t>
            </a:r>
            <a:r>
              <a:rPr lang="en-GB" sz="2000" dirty="0"/>
              <a:t> von Kita/</a:t>
            </a:r>
            <a:r>
              <a:rPr lang="en-GB" sz="2000" dirty="0" err="1"/>
              <a:t>Bürgerhaus</a:t>
            </a:r>
            <a:r>
              <a:rPr lang="en-GB" sz="2000" dirty="0"/>
              <a:t>/</a:t>
            </a:r>
            <a:r>
              <a:rPr lang="en-GB" sz="2000" dirty="0" err="1"/>
              <a:t>Kirche</a:t>
            </a:r>
            <a:r>
              <a:rPr lang="en-GB" sz="2000" dirty="0"/>
              <a:t>/Huck </a:t>
            </a:r>
            <a:r>
              <a:rPr lang="en-GB" sz="2000" dirty="0" err="1"/>
              <a:t>werden</a:t>
            </a:r>
            <a:r>
              <a:rPr lang="en-GB" sz="2000" dirty="0"/>
              <a:t> für </a:t>
            </a:r>
            <a:r>
              <a:rPr lang="en-GB" sz="2000" dirty="0" err="1"/>
              <a:t>eine</a:t>
            </a:r>
            <a:r>
              <a:rPr lang="en-GB" sz="2000" dirty="0"/>
              <a:t> </a:t>
            </a:r>
            <a:r>
              <a:rPr lang="en-GB" sz="2000" u="sng" dirty="0" err="1"/>
              <a:t>gemeinsame</a:t>
            </a:r>
            <a:r>
              <a:rPr lang="en-GB" sz="2000" u="sng" dirty="0"/>
              <a:t> </a:t>
            </a:r>
            <a:r>
              <a:rPr lang="en-GB" sz="2000" u="sng" dirty="0" err="1"/>
              <a:t>Nutzung</a:t>
            </a:r>
            <a:r>
              <a:rPr lang="en-GB" sz="2000" u="sng" dirty="0"/>
              <a:t> </a:t>
            </a:r>
            <a:r>
              <a:rPr lang="en-GB" sz="2000" dirty="0" err="1"/>
              <a:t>umgestaltet</a:t>
            </a:r>
            <a:r>
              <a:rPr lang="en-GB" sz="200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E214AA65-0B27-3079-52CF-A46B71E632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E61DAA-9FE1-2A99-BCBC-438458308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07" y="3327712"/>
            <a:ext cx="4105472" cy="17354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BD6FF28-D1EE-D751-C4A1-0292BA82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7F156A0-DFB6-D91F-080B-74516D0CA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48</a:t>
            </a:fld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93FC3A-B90A-12BC-B833-71A6F3CBE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3968753"/>
            <a:ext cx="457200" cy="4534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F83F82-CEE5-ECD7-A463-B7891B98E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0825" y="5063206"/>
            <a:ext cx="457200" cy="45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1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89259"/>
          </a:xfrm>
        </p:spPr>
        <p:txBody>
          <a:bodyPr/>
          <a:lstStyle/>
          <a:p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41712" y="2794715"/>
            <a:ext cx="4412087" cy="1687133"/>
          </a:xfrm>
        </p:spPr>
        <p:txBody>
          <a:bodyPr>
            <a:normAutofit fontScale="92500" lnSpcReduction="20000"/>
          </a:bodyPr>
          <a:lstStyle/>
          <a:p>
            <a:r>
              <a:rPr lang="en-DE" dirty="0" err="1"/>
              <a:t>heutige</a:t>
            </a:r>
            <a:r>
              <a:rPr lang="en-DE" dirty="0"/>
              <a:t> Lage – </a:t>
            </a:r>
            <a:r>
              <a:rPr lang="en-DE" dirty="0" err="1"/>
              <a:t>Vogelperspektive</a:t>
            </a:r>
            <a:br>
              <a:rPr lang="en-DE" dirty="0"/>
            </a:br>
            <a:endParaRPr lang="en-DE" dirty="0"/>
          </a:p>
          <a:p>
            <a:r>
              <a:rPr lang="en-DE" dirty="0"/>
              <a:t>Alle Gebäude</a:t>
            </a:r>
            <a:r>
              <a:rPr lang="en-GB" dirty="0" err="1"/>
              <a:t>teile</a:t>
            </a:r>
            <a:r>
              <a:rPr lang="en-DE" dirty="0"/>
              <a:t> stehen unter </a:t>
            </a:r>
            <a:r>
              <a:rPr lang="en-DE" u="sng" dirty="0">
                <a:solidFill>
                  <a:srgbClr val="FF0000"/>
                </a:solidFill>
              </a:rPr>
              <a:t>Denkmalschutz</a:t>
            </a:r>
            <a:endParaRPr lang="de-DE" u="sng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5E485-C474-4B87-930F-CB014108E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072" y="1521844"/>
            <a:ext cx="3479402" cy="4955309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C33FCA9-EBAB-7807-CC56-038003AF4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69C80BC9-DBA6-C73C-E5D3-0ECA95D92D0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E72A1C-80E9-9BD2-8533-4BAE6D02D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2C44C94-44F9-FF12-2896-11E0B9A8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49</a:t>
            </a:fld>
            <a:endParaRPr lang="de-D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FABB888-7E35-6C2F-026C-A4C7B5583253}"/>
              </a:ext>
            </a:extLst>
          </p:cNvPr>
          <p:cNvCxnSpPr>
            <a:cxnSpLocks/>
          </p:cNvCxnSpPr>
          <p:nvPr/>
        </p:nvCxnSpPr>
        <p:spPr>
          <a:xfrm>
            <a:off x="2821150" y="4223778"/>
            <a:ext cx="1401107" cy="0"/>
          </a:xfrm>
          <a:prstGeom prst="line">
            <a:avLst/>
          </a:prstGeom>
          <a:ln w="508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604175-B9C7-786F-FAFD-8D2D9D34E4BF}"/>
              </a:ext>
            </a:extLst>
          </p:cNvPr>
          <p:cNvCxnSpPr>
            <a:cxnSpLocks/>
          </p:cNvCxnSpPr>
          <p:nvPr/>
        </p:nvCxnSpPr>
        <p:spPr>
          <a:xfrm>
            <a:off x="4224569" y="4223778"/>
            <a:ext cx="0" cy="1172503"/>
          </a:xfrm>
          <a:prstGeom prst="line">
            <a:avLst/>
          </a:prstGeom>
          <a:ln w="508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2EB72D6-5917-8F75-8B7C-D2EF8A540318}"/>
              </a:ext>
            </a:extLst>
          </p:cNvPr>
          <p:cNvSpPr txBox="1"/>
          <p:nvPr/>
        </p:nvSpPr>
        <p:spPr>
          <a:xfrm>
            <a:off x="936371" y="2506904"/>
            <a:ext cx="198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B050"/>
                </a:solidFill>
              </a:rPr>
              <a:t>Neue </a:t>
            </a:r>
            <a:r>
              <a:rPr lang="en-GB" sz="1400" dirty="0" err="1">
                <a:solidFill>
                  <a:srgbClr val="00B050"/>
                </a:solidFill>
              </a:rPr>
              <a:t>Kirche</a:t>
            </a:r>
            <a:r>
              <a:rPr lang="en-GB" sz="1400" dirty="0">
                <a:solidFill>
                  <a:srgbClr val="00B050"/>
                </a:solidFill>
              </a:rPr>
              <a:t> = </a:t>
            </a:r>
          </a:p>
          <a:p>
            <a:r>
              <a:rPr lang="en-GB" sz="1400" dirty="0" err="1">
                <a:solidFill>
                  <a:srgbClr val="00B050"/>
                </a:solidFill>
              </a:rPr>
              <a:t>Zukünftiges</a:t>
            </a:r>
            <a:r>
              <a:rPr lang="en-GB" sz="1400" dirty="0">
                <a:solidFill>
                  <a:srgbClr val="00B050"/>
                </a:solidFill>
              </a:rPr>
              <a:t> </a:t>
            </a:r>
            <a:r>
              <a:rPr lang="en-GB" sz="1400" dirty="0" err="1">
                <a:solidFill>
                  <a:srgbClr val="00B050"/>
                </a:solidFill>
              </a:rPr>
              <a:t>Bürgerhaus</a:t>
            </a:r>
            <a:endParaRPr lang="en-GB" sz="1400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E90935-E4C6-CC1A-FDA8-CEAB47B9706A}"/>
              </a:ext>
            </a:extLst>
          </p:cNvPr>
          <p:cNvSpPr txBox="1"/>
          <p:nvPr/>
        </p:nvSpPr>
        <p:spPr>
          <a:xfrm>
            <a:off x="823494" y="5168882"/>
            <a:ext cx="1735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70C0"/>
                </a:solidFill>
              </a:rPr>
              <a:t>Alte </a:t>
            </a:r>
            <a:r>
              <a:rPr lang="en-GB" sz="1400" dirty="0" err="1">
                <a:solidFill>
                  <a:srgbClr val="0070C0"/>
                </a:solidFill>
              </a:rPr>
              <a:t>Kirche</a:t>
            </a:r>
            <a:r>
              <a:rPr lang="en-GB" sz="1400" dirty="0">
                <a:solidFill>
                  <a:srgbClr val="0070C0"/>
                </a:solidFill>
              </a:rPr>
              <a:t> = </a:t>
            </a:r>
          </a:p>
          <a:p>
            <a:r>
              <a:rPr lang="en-GB" sz="1400" dirty="0" err="1">
                <a:solidFill>
                  <a:srgbClr val="0070C0"/>
                </a:solidFill>
              </a:rPr>
              <a:t>Zukünftige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Kirche</a:t>
            </a:r>
            <a:endParaRPr lang="en-GB" sz="1400" dirty="0">
              <a:solidFill>
                <a:srgbClr val="0070C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4AE1FB9-E056-2332-3C76-D3D90FB04C21}"/>
              </a:ext>
            </a:extLst>
          </p:cNvPr>
          <p:cNvCxnSpPr>
            <a:cxnSpLocks/>
          </p:cNvCxnSpPr>
          <p:nvPr/>
        </p:nvCxnSpPr>
        <p:spPr>
          <a:xfrm>
            <a:off x="2373280" y="3060508"/>
            <a:ext cx="1220762" cy="455281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74C5C1A-F573-B2AD-CDD8-84EBA86B889B}"/>
              </a:ext>
            </a:extLst>
          </p:cNvPr>
          <p:cNvCxnSpPr>
            <a:cxnSpLocks/>
          </p:cNvCxnSpPr>
          <p:nvPr/>
        </p:nvCxnSpPr>
        <p:spPr>
          <a:xfrm flipV="1">
            <a:off x="1986072" y="4901759"/>
            <a:ext cx="1236294" cy="42348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40D08B-21A9-41B9-87FD-85F7A28F6533}"/>
              </a:ext>
            </a:extLst>
          </p:cNvPr>
          <p:cNvSpPr/>
          <p:nvPr/>
        </p:nvSpPr>
        <p:spPr>
          <a:xfrm rot="1605693">
            <a:off x="4792917" y="1536203"/>
            <a:ext cx="1345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9661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4850" y="1181980"/>
            <a:ext cx="10928442" cy="52951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was </a:t>
            </a:r>
            <a:r>
              <a:rPr lang="en-GB" sz="2400" b="1" u="sng" dirty="0" err="1">
                <a:solidFill>
                  <a:srgbClr val="FF0000"/>
                </a:solidFill>
              </a:rPr>
              <a:t>planen</a:t>
            </a:r>
            <a:r>
              <a:rPr lang="en-GB" sz="2400" b="1" dirty="0"/>
              <a:t> </a:t>
            </a:r>
            <a:r>
              <a:rPr lang="en-GB" sz="2400" b="1" dirty="0" err="1"/>
              <a:t>wir</a:t>
            </a:r>
            <a:r>
              <a:rPr lang="en-GB" sz="2400" b="1" dirty="0"/>
              <a:t> </a:t>
            </a:r>
            <a:r>
              <a:rPr lang="en-GB" sz="2400" b="1" dirty="0" err="1"/>
              <a:t>konkret</a:t>
            </a:r>
            <a:r>
              <a:rPr lang="en-GB" sz="2400" b="1" dirty="0"/>
              <a:t> am </a:t>
            </a:r>
            <a:r>
              <a:rPr lang="en-GB" sz="2400" b="1" dirty="0" err="1"/>
              <a:t>Gebäude</a:t>
            </a:r>
            <a:r>
              <a:rPr lang="en-GB" sz="2400" b="1" dirty="0"/>
              <a:t> (1/2):</a:t>
            </a:r>
          </a:p>
          <a:p>
            <a:r>
              <a:rPr lang="en-GB" sz="2400" dirty="0" err="1"/>
              <a:t>Kirche</a:t>
            </a:r>
            <a:r>
              <a:rPr lang="en-GB" sz="2400" dirty="0"/>
              <a:t>:	</a:t>
            </a:r>
            <a:r>
              <a:rPr lang="en-GB" sz="2400" dirty="0" err="1"/>
              <a:t>Abtrennung</a:t>
            </a:r>
            <a:r>
              <a:rPr lang="en-GB" sz="2400" dirty="0"/>
              <a:t> der </a:t>
            </a:r>
            <a:r>
              <a:rPr lang="en-GB" sz="2400" dirty="0" err="1">
                <a:solidFill>
                  <a:srgbClr val="0070C0"/>
                </a:solidFill>
              </a:rPr>
              <a:t>alten</a:t>
            </a:r>
            <a:r>
              <a:rPr lang="en-GB" sz="2400" dirty="0">
                <a:solidFill>
                  <a:srgbClr val="0070C0"/>
                </a:solidFill>
              </a:rPr>
              <a:t> </a:t>
            </a:r>
            <a:r>
              <a:rPr lang="en-GB" sz="2400" dirty="0" err="1">
                <a:solidFill>
                  <a:srgbClr val="0070C0"/>
                </a:solidFill>
              </a:rPr>
              <a:t>Kirche</a:t>
            </a:r>
            <a:r>
              <a:rPr lang="en-GB" sz="2400" dirty="0"/>
              <a:t>, ca. 2/3 </a:t>
            </a:r>
            <a:r>
              <a:rPr lang="en-GB" sz="2400" dirty="0" err="1"/>
              <a:t>vom</a:t>
            </a:r>
            <a:r>
              <a:rPr lang="en-GB" sz="2400" dirty="0"/>
              <a:t> </a:t>
            </a:r>
            <a:r>
              <a:rPr lang="en-GB" sz="2400" dirty="0" err="1"/>
              <a:t>heutigen</a:t>
            </a:r>
            <a:r>
              <a:rPr lang="en-GB" sz="2400" dirty="0"/>
              <a:t> </a:t>
            </a:r>
            <a:r>
              <a:rPr lang="en-GB" sz="2400" dirty="0" err="1"/>
              <a:t>Raum</a:t>
            </a:r>
            <a:r>
              <a:rPr lang="en-GB" sz="2400" dirty="0"/>
              <a:t>, </a:t>
            </a:r>
            <a:br>
              <a:rPr lang="en-GB" sz="2400" dirty="0"/>
            </a:br>
            <a:r>
              <a:rPr lang="en-GB" sz="2400" dirty="0"/>
              <a:t>		an </a:t>
            </a:r>
            <a:r>
              <a:rPr lang="en-GB" sz="2400" dirty="0" err="1"/>
              <a:t>Bedarf</a:t>
            </a:r>
            <a:r>
              <a:rPr lang="en-GB" sz="2400" dirty="0"/>
              <a:t> </a:t>
            </a:r>
            <a:r>
              <a:rPr lang="en-GB" sz="2400" dirty="0" err="1"/>
              <a:t>angepasst</a:t>
            </a:r>
            <a:r>
              <a:rPr lang="en-GB" sz="2400" dirty="0"/>
              <a:t>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		In der </a:t>
            </a:r>
            <a:r>
              <a:rPr lang="en-GB" sz="2400" dirty="0" err="1"/>
              <a:t>alten</a:t>
            </a:r>
            <a:r>
              <a:rPr lang="en-GB" sz="2400" dirty="0"/>
              <a:t> </a:t>
            </a:r>
            <a:r>
              <a:rPr lang="en-GB" sz="2400" dirty="0" err="1"/>
              <a:t>Kirche</a:t>
            </a:r>
            <a:r>
              <a:rPr lang="en-GB" sz="2400" dirty="0"/>
              <a:t> : </a:t>
            </a:r>
            <a:br>
              <a:rPr lang="en-GB" sz="2400" dirty="0"/>
            </a:br>
            <a:r>
              <a:rPr lang="en-GB" sz="2400" dirty="0"/>
              <a:t>		</a:t>
            </a:r>
            <a:r>
              <a:rPr lang="en-GB" sz="2400" dirty="0" err="1"/>
              <a:t>Sakristei</a:t>
            </a:r>
            <a:r>
              <a:rPr lang="en-GB" sz="2400" dirty="0"/>
              <a:t>, </a:t>
            </a:r>
            <a:r>
              <a:rPr lang="en-GB" sz="2400" dirty="0" err="1"/>
              <a:t>Taufbecken</a:t>
            </a:r>
            <a:r>
              <a:rPr lang="en-GB" sz="2400" dirty="0"/>
              <a:t>, </a:t>
            </a:r>
            <a:r>
              <a:rPr lang="en-GB" sz="2400" dirty="0" err="1"/>
              <a:t>Marienaltar</a:t>
            </a:r>
            <a:r>
              <a:rPr lang="en-GB" sz="2400" dirty="0"/>
              <a:t>, </a:t>
            </a:r>
            <a:r>
              <a:rPr lang="en-GB" sz="2400" dirty="0" err="1"/>
              <a:t>Balkon</a:t>
            </a:r>
            <a:r>
              <a:rPr lang="en-GB" sz="2400" dirty="0"/>
              <a:t>, </a:t>
            </a:r>
            <a:r>
              <a:rPr lang="en-GB" sz="2400" dirty="0" err="1"/>
              <a:t>rückwärtiger</a:t>
            </a:r>
            <a:r>
              <a:rPr lang="en-GB" sz="2400" dirty="0"/>
              <a:t> </a:t>
            </a:r>
            <a:r>
              <a:rPr lang="en-GB" sz="2400" dirty="0" err="1"/>
              <a:t>Raum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Im</a:t>
            </a:r>
            <a:r>
              <a:rPr lang="en-GB" sz="2400" dirty="0"/>
              <a:t> </a:t>
            </a:r>
            <a:r>
              <a:rPr lang="en-GB" sz="2400" dirty="0" err="1"/>
              <a:t>Eingang</a:t>
            </a:r>
            <a:r>
              <a:rPr lang="en-GB" sz="2400" dirty="0"/>
              <a:t> : 	Foyer </a:t>
            </a:r>
            <a:r>
              <a:rPr lang="en-GB" sz="2400" dirty="0" err="1"/>
              <a:t>mit</a:t>
            </a:r>
            <a:r>
              <a:rPr lang="en-GB" sz="2400" dirty="0"/>
              <a:t> </a:t>
            </a:r>
            <a:r>
              <a:rPr lang="en-GB" sz="2400" dirty="0" err="1"/>
              <a:t>Ausstellungsfläche</a:t>
            </a:r>
            <a:r>
              <a:rPr lang="en-GB" sz="2400" dirty="0"/>
              <a:t>, </a:t>
            </a:r>
            <a:r>
              <a:rPr lang="en-GB" sz="2400" dirty="0" err="1"/>
              <a:t>Büro</a:t>
            </a:r>
            <a:r>
              <a:rPr lang="en-GB" sz="2400" dirty="0"/>
              <a:t> für </a:t>
            </a:r>
            <a:r>
              <a:rPr lang="en-GB" sz="2400" dirty="0" err="1"/>
              <a:t>Beratung</a:t>
            </a:r>
            <a:r>
              <a:rPr lang="en-GB" sz="2400" dirty="0"/>
              <a:t>/</a:t>
            </a:r>
            <a:r>
              <a:rPr lang="en-GB" sz="2400" dirty="0" err="1"/>
              <a:t>Behördliches</a:t>
            </a:r>
            <a:r>
              <a:rPr lang="en-GB" sz="2400" dirty="0"/>
              <a:t>,  </a:t>
            </a:r>
            <a:r>
              <a:rPr lang="en-GB" sz="2400" dirty="0" err="1"/>
              <a:t>Aufzug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Im</a:t>
            </a:r>
            <a:r>
              <a:rPr lang="en-GB" sz="2400" dirty="0"/>
              <a:t> EG : 	</a:t>
            </a:r>
            <a:r>
              <a:rPr lang="en-GB" sz="2400" dirty="0" err="1"/>
              <a:t>Schießstand</a:t>
            </a:r>
            <a:r>
              <a:rPr lang="en-GB" sz="2400" dirty="0"/>
              <a:t>, </a:t>
            </a:r>
            <a:r>
              <a:rPr lang="en-GB" sz="2400" dirty="0" err="1"/>
              <a:t>Trommler</a:t>
            </a:r>
            <a:r>
              <a:rPr lang="en-GB" sz="2400" dirty="0"/>
              <a:t>, </a:t>
            </a:r>
            <a:r>
              <a:rPr lang="en-GB" sz="2400" dirty="0" err="1"/>
              <a:t>Jugend</a:t>
            </a:r>
            <a:r>
              <a:rPr lang="en-GB" sz="2400" dirty="0"/>
              <a:t>, </a:t>
            </a:r>
            <a:r>
              <a:rPr lang="en-GB" sz="2400" dirty="0" err="1"/>
              <a:t>Gemeinschaftsraum</a:t>
            </a:r>
            <a:r>
              <a:rPr lang="en-GB" sz="2400" dirty="0"/>
              <a:t>, </a:t>
            </a:r>
            <a:r>
              <a:rPr lang="en-GB" sz="2400" dirty="0" err="1"/>
              <a:t>Küche</a:t>
            </a:r>
            <a:r>
              <a:rPr lang="en-GB" sz="2400" dirty="0"/>
              <a:t>/</a:t>
            </a:r>
            <a:r>
              <a:rPr lang="en-GB" sz="2400" dirty="0" err="1"/>
              <a:t>Theke</a:t>
            </a:r>
            <a:r>
              <a:rPr lang="en-GB" sz="2400" dirty="0"/>
              <a:t>,</a:t>
            </a:r>
            <a:br>
              <a:rPr lang="en-GB" sz="2400" dirty="0"/>
            </a:br>
            <a:r>
              <a:rPr lang="en-GB" sz="2400" dirty="0"/>
              <a:t>		WC’s, </a:t>
            </a:r>
            <a:r>
              <a:rPr lang="en-GB" sz="2400" dirty="0" err="1"/>
              <a:t>Lagerräume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Im</a:t>
            </a:r>
            <a:r>
              <a:rPr lang="en-GB" sz="2400" dirty="0"/>
              <a:t>  1.OG :	Saal </a:t>
            </a:r>
            <a:r>
              <a:rPr lang="en-GB" sz="2400" dirty="0" err="1"/>
              <a:t>mit</a:t>
            </a:r>
            <a:r>
              <a:rPr lang="en-GB" sz="2400" dirty="0"/>
              <a:t> </a:t>
            </a:r>
            <a:r>
              <a:rPr lang="en-GB" sz="2400" dirty="0" err="1"/>
              <a:t>betanzbarem</a:t>
            </a:r>
            <a:r>
              <a:rPr lang="en-GB" sz="2400" dirty="0"/>
              <a:t> Boden (</a:t>
            </a:r>
            <a:r>
              <a:rPr lang="en-GB" sz="2400" dirty="0" err="1"/>
              <a:t>abtrennbare</a:t>
            </a:r>
            <a:r>
              <a:rPr lang="en-GB" sz="2400" dirty="0"/>
              <a:t> </a:t>
            </a:r>
            <a:r>
              <a:rPr lang="en-GB" sz="2400" dirty="0" err="1"/>
              <a:t>Bereiche</a:t>
            </a:r>
            <a:r>
              <a:rPr lang="en-GB" sz="2400" dirty="0"/>
              <a:t>), </a:t>
            </a:r>
            <a:r>
              <a:rPr lang="en-GB" sz="2400" dirty="0" err="1"/>
              <a:t>Spiegelwand</a:t>
            </a:r>
            <a:r>
              <a:rPr lang="en-GB" sz="2400" dirty="0"/>
              <a:t>,</a:t>
            </a:r>
            <a:br>
              <a:rPr lang="en-GB" sz="2400" dirty="0"/>
            </a:br>
            <a:r>
              <a:rPr lang="en-GB" sz="2400" dirty="0"/>
              <a:t>		</a:t>
            </a:r>
            <a:r>
              <a:rPr lang="en-GB" sz="2400" dirty="0" err="1"/>
              <a:t>Bühne</a:t>
            </a:r>
            <a:r>
              <a:rPr lang="en-GB" sz="2400" dirty="0"/>
              <a:t>, </a:t>
            </a:r>
            <a:r>
              <a:rPr lang="en-GB" sz="2400" dirty="0" err="1"/>
              <a:t>Küche</a:t>
            </a:r>
            <a:r>
              <a:rPr lang="en-GB" sz="2400" dirty="0"/>
              <a:t>/</a:t>
            </a:r>
            <a:r>
              <a:rPr lang="en-GB" sz="2400" dirty="0" err="1"/>
              <a:t>Theke</a:t>
            </a:r>
            <a:r>
              <a:rPr lang="en-GB" sz="2400" dirty="0"/>
              <a:t>, WC’s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br>
              <a:rPr lang="en-GB" sz="2400" dirty="0"/>
            </a:br>
            <a:endParaRPr lang="en-DE" sz="2400" b="1" dirty="0">
              <a:highlight>
                <a:srgbClr val="FFFF0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8F0E-5511-940E-0A42-0B7821ADB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8210251C-029C-49A4-8F2F-B6FF2AA2161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826DA-9810-5834-97ED-B555866D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AC662-83EA-5A72-2470-8A8CF323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08289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1525" y="1421793"/>
            <a:ext cx="10861767" cy="49345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was </a:t>
            </a:r>
            <a:r>
              <a:rPr lang="en-GB" sz="2400" b="1" u="sng" dirty="0" err="1">
                <a:solidFill>
                  <a:srgbClr val="FF0000"/>
                </a:solidFill>
              </a:rPr>
              <a:t>planen</a:t>
            </a:r>
            <a:r>
              <a:rPr lang="en-GB" sz="2400" b="1" dirty="0"/>
              <a:t> </a:t>
            </a:r>
            <a:r>
              <a:rPr lang="en-GB" sz="2400" b="1" dirty="0" err="1"/>
              <a:t>wir</a:t>
            </a:r>
            <a:r>
              <a:rPr lang="en-GB" sz="2400" b="1" dirty="0"/>
              <a:t> </a:t>
            </a:r>
            <a:r>
              <a:rPr lang="en-GB" sz="2400" b="1" dirty="0" err="1"/>
              <a:t>konkret</a:t>
            </a:r>
            <a:r>
              <a:rPr lang="en-GB" sz="2400" b="1" dirty="0"/>
              <a:t> am </a:t>
            </a:r>
            <a:r>
              <a:rPr lang="en-GB" sz="2400" b="1" dirty="0" err="1"/>
              <a:t>Gebäude</a:t>
            </a:r>
            <a:r>
              <a:rPr lang="en-GB" sz="2400" b="1" dirty="0"/>
              <a:t> (2/2):</a:t>
            </a:r>
          </a:p>
          <a:p>
            <a:r>
              <a:rPr lang="en-GB" sz="2400" dirty="0" err="1"/>
              <a:t>Außenbereich</a:t>
            </a:r>
            <a:r>
              <a:rPr lang="en-GB" sz="2400" dirty="0"/>
              <a:t>:	Terrasse </a:t>
            </a:r>
            <a:r>
              <a:rPr lang="en-GB" sz="2400" dirty="0" err="1"/>
              <a:t>mit</a:t>
            </a:r>
            <a:r>
              <a:rPr lang="en-GB" sz="2400" dirty="0"/>
              <a:t> </a:t>
            </a:r>
            <a:r>
              <a:rPr lang="en-GB" sz="2400" dirty="0" err="1"/>
              <a:t>Grillplatz</a:t>
            </a:r>
            <a:r>
              <a:rPr lang="en-GB" sz="2400" dirty="0"/>
              <a:t>, </a:t>
            </a:r>
            <a:r>
              <a:rPr lang="en-GB" sz="2400" dirty="0" err="1"/>
              <a:t>darunter</a:t>
            </a:r>
            <a:r>
              <a:rPr lang="en-GB" sz="2400" dirty="0"/>
              <a:t> </a:t>
            </a:r>
            <a:r>
              <a:rPr lang="en-GB" sz="2400" dirty="0" err="1"/>
              <a:t>Zisterne</a:t>
            </a:r>
            <a:r>
              <a:rPr lang="en-GB" sz="2400" dirty="0"/>
              <a:t> , </a:t>
            </a:r>
            <a:br>
              <a:rPr lang="en-GB" sz="2400" dirty="0"/>
            </a:br>
            <a:r>
              <a:rPr lang="en-GB" sz="2400" dirty="0"/>
              <a:t>			</a:t>
            </a:r>
            <a:r>
              <a:rPr lang="en-GB" sz="2400" dirty="0" err="1"/>
              <a:t>Parkplätze</a:t>
            </a:r>
            <a:r>
              <a:rPr lang="en-GB" sz="2400" dirty="0"/>
              <a:t> </a:t>
            </a:r>
            <a:r>
              <a:rPr lang="en-GB" sz="2400" dirty="0" err="1"/>
              <a:t>im</a:t>
            </a:r>
            <a:r>
              <a:rPr lang="en-GB" sz="2400" dirty="0"/>
              <a:t> </a:t>
            </a:r>
            <a:r>
              <a:rPr lang="en-GB" sz="2400" dirty="0" err="1"/>
              <a:t>Seitenbereich</a:t>
            </a:r>
            <a:r>
              <a:rPr lang="en-GB" sz="2400" dirty="0"/>
              <a:t> </a:t>
            </a:r>
            <a:r>
              <a:rPr lang="en-GB" sz="2400" dirty="0" err="1"/>
              <a:t>zur</a:t>
            </a:r>
            <a:r>
              <a:rPr lang="en-GB" sz="2400" dirty="0"/>
              <a:t> </a:t>
            </a:r>
            <a:r>
              <a:rPr lang="en-GB" sz="2400" dirty="0" err="1"/>
              <a:t>neuen</a:t>
            </a:r>
            <a:r>
              <a:rPr lang="en-GB" sz="2400" dirty="0"/>
              <a:t> Kita, </a:t>
            </a:r>
            <a:br>
              <a:rPr lang="en-GB" sz="2400" dirty="0"/>
            </a:br>
            <a:r>
              <a:rPr lang="en-GB" sz="2400" dirty="0"/>
              <a:t>			</a:t>
            </a:r>
            <a:r>
              <a:rPr lang="en-GB" sz="2400" dirty="0" err="1"/>
              <a:t>harmonische</a:t>
            </a:r>
            <a:r>
              <a:rPr lang="en-GB" sz="2400" dirty="0"/>
              <a:t> </a:t>
            </a:r>
            <a:r>
              <a:rPr lang="en-GB" sz="2400" dirty="0" err="1"/>
              <a:t>Einbindung</a:t>
            </a:r>
            <a:r>
              <a:rPr lang="en-GB" sz="2400" dirty="0"/>
              <a:t> des “Huck” (</a:t>
            </a:r>
            <a:r>
              <a:rPr lang="en-GB" sz="2400" dirty="0" err="1"/>
              <a:t>öffentl</a:t>
            </a:r>
            <a:r>
              <a:rPr lang="en-GB" sz="2400" dirty="0"/>
              <a:t>. Platz) 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Dach</a:t>
            </a:r>
            <a:r>
              <a:rPr lang="en-GB" sz="2400" dirty="0"/>
              <a:t>:		PV-Anlage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Nachhaltigkeit</a:t>
            </a:r>
            <a:r>
              <a:rPr lang="en-GB" sz="2400" dirty="0"/>
              <a:t>:	</a:t>
            </a:r>
            <a:r>
              <a:rPr lang="en-GB" sz="2400" dirty="0" err="1"/>
              <a:t>eigene</a:t>
            </a:r>
            <a:r>
              <a:rPr lang="en-GB" sz="2400" dirty="0"/>
              <a:t> </a:t>
            </a:r>
            <a:r>
              <a:rPr lang="en-GB" sz="2400" dirty="0" err="1"/>
              <a:t>Stromerzeugung</a:t>
            </a:r>
            <a:r>
              <a:rPr lang="en-GB" sz="2400" dirty="0"/>
              <a:t> über </a:t>
            </a:r>
            <a:r>
              <a:rPr lang="en-GB" sz="2400" dirty="0" err="1"/>
              <a:t>maximale</a:t>
            </a:r>
            <a:r>
              <a:rPr lang="en-GB" sz="2400" dirty="0"/>
              <a:t> </a:t>
            </a:r>
            <a:r>
              <a:rPr lang="en-GB" sz="2400" dirty="0" err="1"/>
              <a:t>Dachausnutzung</a:t>
            </a:r>
            <a:r>
              <a:rPr lang="en-GB" sz="2400" dirty="0"/>
              <a:t> </a:t>
            </a:r>
            <a:r>
              <a:rPr lang="en-GB" sz="2400" dirty="0" err="1"/>
              <a:t>mit</a:t>
            </a:r>
            <a:br>
              <a:rPr lang="en-GB" sz="2400" dirty="0"/>
            </a:br>
            <a:r>
              <a:rPr lang="en-GB" sz="2400" dirty="0"/>
              <a:t>			</a:t>
            </a:r>
            <a:r>
              <a:rPr lang="en-GB" sz="2400" dirty="0" err="1"/>
              <a:t>Photovoltaik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dirty="0"/>
              <a:t>			</a:t>
            </a:r>
            <a:r>
              <a:rPr lang="en-GB" sz="2400" dirty="0" err="1"/>
              <a:t>Regenwassersammlung</a:t>
            </a:r>
            <a:r>
              <a:rPr lang="en-GB" sz="2400" dirty="0"/>
              <a:t> über </a:t>
            </a:r>
            <a:r>
              <a:rPr lang="en-GB" sz="2400" dirty="0" err="1"/>
              <a:t>große</a:t>
            </a:r>
            <a:r>
              <a:rPr lang="en-GB" sz="2400" dirty="0"/>
              <a:t> </a:t>
            </a:r>
            <a:r>
              <a:rPr lang="en-GB" sz="2400" dirty="0" err="1"/>
              <a:t>Zisterne</a:t>
            </a:r>
            <a:r>
              <a:rPr lang="en-GB" sz="2400" dirty="0"/>
              <a:t>.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 err="1"/>
              <a:t>Denkmalschutz</a:t>
            </a:r>
            <a:r>
              <a:rPr lang="en-GB" sz="2400" dirty="0"/>
              <a:t>: 	der </a:t>
            </a:r>
            <a:r>
              <a:rPr lang="en-GB" sz="2400" dirty="0" err="1"/>
              <a:t>bestehende</a:t>
            </a:r>
            <a:r>
              <a:rPr lang="en-GB" sz="2400" dirty="0"/>
              <a:t> </a:t>
            </a:r>
            <a:r>
              <a:rPr lang="en-GB" sz="2400" dirty="0" err="1"/>
              <a:t>Gebäude-Charkter</a:t>
            </a:r>
            <a:r>
              <a:rPr lang="en-GB" sz="2400" dirty="0"/>
              <a:t> </a:t>
            </a:r>
            <a:r>
              <a:rPr lang="en-GB" sz="2400" dirty="0" err="1"/>
              <a:t>wird</a:t>
            </a:r>
            <a:r>
              <a:rPr lang="en-GB" sz="2400" dirty="0"/>
              <a:t> </a:t>
            </a:r>
            <a:r>
              <a:rPr lang="en-GB" sz="2400" dirty="0" err="1"/>
              <a:t>durch</a:t>
            </a:r>
            <a:r>
              <a:rPr lang="en-GB" sz="2400" dirty="0"/>
              <a:t> </a:t>
            </a:r>
            <a:r>
              <a:rPr lang="en-GB" sz="2400" dirty="0" err="1"/>
              <a:t>eine</a:t>
            </a:r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			“Haus-in-Haus-</a:t>
            </a:r>
            <a:r>
              <a:rPr lang="en-GB" sz="2400" dirty="0" err="1"/>
              <a:t>Lösung</a:t>
            </a:r>
            <a:r>
              <a:rPr lang="en-GB" sz="2400" dirty="0"/>
              <a:t>” </a:t>
            </a:r>
            <a:r>
              <a:rPr lang="en-GB" sz="2400" dirty="0" err="1"/>
              <a:t>erhalten</a:t>
            </a:r>
            <a:r>
              <a:rPr lang="en-GB" sz="2400" dirty="0"/>
              <a:t>. 	</a:t>
            </a:r>
            <a:br>
              <a:rPr lang="en-GB" sz="2400" dirty="0"/>
            </a:br>
            <a:endParaRPr lang="en-DE" sz="2400" b="1" dirty="0">
              <a:highlight>
                <a:srgbClr val="FFFF0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8F0E-5511-940E-0A42-0B7821ADB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8210251C-029C-49A4-8F2F-B6FF2AA2161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826DA-9810-5834-97ED-B555866D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AC662-83EA-5A72-2470-8A8CF323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10717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9568" y="1558318"/>
            <a:ext cx="10774232" cy="4686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was </a:t>
            </a:r>
            <a:r>
              <a:rPr lang="en-GB" sz="2000" b="1" u="sng" dirty="0" err="1">
                <a:solidFill>
                  <a:srgbClr val="FF0000"/>
                </a:solidFill>
              </a:rPr>
              <a:t>planen</a:t>
            </a:r>
            <a:r>
              <a:rPr lang="en-GB" sz="2000" b="1" dirty="0"/>
              <a:t> </a:t>
            </a:r>
            <a:r>
              <a:rPr lang="en-GB" sz="2000" b="1" dirty="0" err="1"/>
              <a:t>wir</a:t>
            </a:r>
            <a:r>
              <a:rPr lang="en-GB" sz="2000" b="1" dirty="0"/>
              <a:t>, Stand </a:t>
            </a:r>
            <a:r>
              <a:rPr lang="en-GB" sz="2000" b="1" dirty="0" err="1"/>
              <a:t>heute</a:t>
            </a:r>
            <a:endParaRPr lang="en-DE" sz="2000" b="1" dirty="0">
              <a:solidFill>
                <a:srgbClr val="0070C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4AC397-FED2-8B3D-C7B1-3CE1FFEE1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658" y="1877460"/>
            <a:ext cx="4940050" cy="45260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E0EEC5-8539-2C02-FB5C-0CD62635B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68" y="1941425"/>
            <a:ext cx="5419013" cy="44620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8E4D31-0EAC-1001-00F0-6925548B4B3E}"/>
              </a:ext>
            </a:extLst>
          </p:cNvPr>
          <p:cNvSpPr/>
          <p:nvPr/>
        </p:nvSpPr>
        <p:spPr>
          <a:xfrm rot="1605693">
            <a:off x="4097539" y="2849203"/>
            <a:ext cx="1345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4CD1B0-E631-8AD9-1174-E087C2856E43}"/>
              </a:ext>
            </a:extLst>
          </p:cNvPr>
          <p:cNvSpPr/>
          <p:nvPr/>
        </p:nvSpPr>
        <p:spPr>
          <a:xfrm rot="1605693">
            <a:off x="9257808" y="2978158"/>
            <a:ext cx="14268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9DF9A3-A825-4547-C18F-A8040BE70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47AFC839-244B-640C-78EA-9C7D575881B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914D8-EF02-26C4-49DE-6A5C71E6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56C91-71C4-0854-73DC-400211B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254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92A2E320-37B7-4778-A616-D866B358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044" y="453908"/>
            <a:ext cx="62007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Gebäudekonzept St.  Rochus Zweifall</a:t>
            </a:r>
            <a:endParaRPr lang="en-DE" altLang="de-DE" sz="28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Verankerung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Dorf</a:t>
            </a: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de-DE" altLang="de-DE" sz="2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F2ADCF-2B4D-76A7-3884-F6D14D141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25" y="92873"/>
            <a:ext cx="7829784" cy="66463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1A3329-D462-1152-0AF6-39782B27A068}"/>
              </a:ext>
            </a:extLst>
          </p:cNvPr>
          <p:cNvSpPr/>
          <p:nvPr/>
        </p:nvSpPr>
        <p:spPr>
          <a:xfrm rot="1605693">
            <a:off x="3712633" y="411341"/>
            <a:ext cx="1345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Bild 7" descr="Datei:Pfarrkirche St. Rochus - Zweifall.jpg – Wikipedia">
            <a:extLst>
              <a:ext uri="{FF2B5EF4-FFF2-40B4-BE49-F238E27FC236}">
                <a16:creationId xmlns:a16="http://schemas.microsoft.com/office/drawing/2014/main" id="{F48D2282-2ED3-9135-6252-453B27F5867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49F4F-31AB-6030-380B-EC806CF32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53</a:t>
            </a:fld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F64C57-DB3C-59CF-B187-D86955BAB786}"/>
              </a:ext>
            </a:extLst>
          </p:cNvPr>
          <p:cNvSpPr txBox="1"/>
          <p:nvPr/>
        </p:nvSpPr>
        <p:spPr>
          <a:xfrm>
            <a:off x="4893436" y="5453933"/>
            <a:ext cx="2469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Foyer und </a:t>
            </a:r>
            <a:r>
              <a:rPr lang="en-GB" dirty="0" err="1"/>
              <a:t>Rundgang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Ausstellunsgfläche</a:t>
            </a:r>
            <a:r>
              <a:rPr lang="en-GB" dirty="0"/>
              <a:t> für Dorf-</a:t>
            </a:r>
            <a:r>
              <a:rPr lang="en-GB" dirty="0" err="1"/>
              <a:t>Geschichte</a:t>
            </a:r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2985CA-E818-8BE6-78F2-12C81697655C}"/>
              </a:ext>
            </a:extLst>
          </p:cNvPr>
          <p:cNvCxnSpPr>
            <a:cxnSpLocks/>
          </p:cNvCxnSpPr>
          <p:nvPr/>
        </p:nvCxnSpPr>
        <p:spPr>
          <a:xfrm flipH="1" flipV="1">
            <a:off x="3219258" y="4742357"/>
            <a:ext cx="1674178" cy="97787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8740935-E885-9D1F-0909-9A1DF7C1FA0C}"/>
              </a:ext>
            </a:extLst>
          </p:cNvPr>
          <p:cNvSpPr txBox="1"/>
          <p:nvPr/>
        </p:nvSpPr>
        <p:spPr>
          <a:xfrm>
            <a:off x="2130685" y="6114236"/>
            <a:ext cx="288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Raum</a:t>
            </a:r>
            <a:r>
              <a:rPr lang="en-GB" dirty="0"/>
              <a:t> für </a:t>
            </a:r>
          </a:p>
          <a:p>
            <a:pPr algn="ctr"/>
            <a:r>
              <a:rPr lang="en-GB" dirty="0" err="1"/>
              <a:t>Beratung</a:t>
            </a:r>
            <a:r>
              <a:rPr lang="en-GB" dirty="0"/>
              <a:t>/</a:t>
            </a:r>
            <a:r>
              <a:rPr lang="en-GB" dirty="0" err="1"/>
              <a:t>Behördliches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C854BCD-909D-0D8A-157C-C9227842D719}"/>
              </a:ext>
            </a:extLst>
          </p:cNvPr>
          <p:cNvCxnSpPr>
            <a:cxnSpLocks/>
          </p:cNvCxnSpPr>
          <p:nvPr/>
        </p:nvCxnSpPr>
        <p:spPr>
          <a:xfrm flipH="1" flipV="1">
            <a:off x="2393469" y="4742355"/>
            <a:ext cx="959527" cy="1468056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C9FDB6-EF81-3986-20C9-8832B5784628}"/>
              </a:ext>
            </a:extLst>
          </p:cNvPr>
          <p:cNvSpPr txBox="1"/>
          <p:nvPr/>
        </p:nvSpPr>
        <p:spPr>
          <a:xfrm>
            <a:off x="7296984" y="646268"/>
            <a:ext cx="1583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Außenfläche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Grillplatz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und </a:t>
            </a:r>
            <a:r>
              <a:rPr lang="en-GB" dirty="0" err="1"/>
              <a:t>Zisterne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624043C-7160-E739-4DCF-86AF93EA8F38}"/>
              </a:ext>
            </a:extLst>
          </p:cNvPr>
          <p:cNvCxnSpPr>
            <a:cxnSpLocks/>
          </p:cNvCxnSpPr>
          <p:nvPr/>
        </p:nvCxnSpPr>
        <p:spPr>
          <a:xfrm flipH="1">
            <a:off x="5899621" y="1054359"/>
            <a:ext cx="1527743" cy="7047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9643FF-4C20-56A2-49BD-0D561A23BF12}"/>
              </a:ext>
            </a:extLst>
          </p:cNvPr>
          <p:cNvSpPr txBox="1"/>
          <p:nvPr/>
        </p:nvSpPr>
        <p:spPr>
          <a:xfrm>
            <a:off x="8880144" y="4228592"/>
            <a:ext cx="2581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Raum</a:t>
            </a:r>
            <a:r>
              <a:rPr lang="en-GB" dirty="0"/>
              <a:t> für die </a:t>
            </a:r>
            <a:r>
              <a:rPr lang="en-GB" dirty="0" err="1"/>
              <a:t>Jugend</a:t>
            </a:r>
            <a:endParaRPr lang="en-GB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750F9D-4D07-29F8-6FEC-B15FF9187E82}"/>
              </a:ext>
            </a:extLst>
          </p:cNvPr>
          <p:cNvCxnSpPr>
            <a:cxnSpLocks/>
          </p:cNvCxnSpPr>
          <p:nvPr/>
        </p:nvCxnSpPr>
        <p:spPr>
          <a:xfrm flipH="1" flipV="1">
            <a:off x="7776595" y="4219741"/>
            <a:ext cx="1103549" cy="184666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DADFF8F-5B76-1D7D-7A33-32E0497DB199}"/>
              </a:ext>
            </a:extLst>
          </p:cNvPr>
          <p:cNvCxnSpPr>
            <a:cxnSpLocks/>
          </p:cNvCxnSpPr>
          <p:nvPr/>
        </p:nvCxnSpPr>
        <p:spPr>
          <a:xfrm flipH="1" flipV="1">
            <a:off x="6272648" y="2261278"/>
            <a:ext cx="2607496" cy="40505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0283564-F6D7-1C90-2C8F-3E589F03B11B}"/>
              </a:ext>
            </a:extLst>
          </p:cNvPr>
          <p:cNvSpPr txBox="1"/>
          <p:nvPr/>
        </p:nvSpPr>
        <p:spPr>
          <a:xfrm>
            <a:off x="8734959" y="2315092"/>
            <a:ext cx="1997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Raum</a:t>
            </a:r>
            <a:r>
              <a:rPr lang="en-GB" dirty="0"/>
              <a:t> für </a:t>
            </a:r>
            <a:r>
              <a:rPr lang="en-GB" dirty="0" err="1"/>
              <a:t>Feiern</a:t>
            </a:r>
            <a:r>
              <a:rPr lang="en-GB" dirty="0"/>
              <a:t> und </a:t>
            </a:r>
            <a:r>
              <a:rPr lang="en-GB" dirty="0" err="1"/>
              <a:t>Begegnung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7D723B-9A68-C8EA-AC72-F7521CC81AF3}"/>
              </a:ext>
            </a:extLst>
          </p:cNvPr>
          <p:cNvSpPr txBox="1"/>
          <p:nvPr/>
        </p:nvSpPr>
        <p:spPr>
          <a:xfrm>
            <a:off x="3873403" y="5720235"/>
            <a:ext cx="82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Aufzug</a:t>
            </a:r>
            <a:endParaRPr lang="en-GB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65BA659-3FB2-F283-A281-AB70DE307F43}"/>
              </a:ext>
            </a:extLst>
          </p:cNvPr>
          <p:cNvCxnSpPr>
            <a:cxnSpLocks/>
          </p:cNvCxnSpPr>
          <p:nvPr/>
        </p:nvCxnSpPr>
        <p:spPr>
          <a:xfrm flipH="1" flipV="1">
            <a:off x="3555158" y="5523722"/>
            <a:ext cx="460244" cy="25848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FBF7754-C790-ED93-343B-2C974C09B87C}"/>
              </a:ext>
            </a:extLst>
          </p:cNvPr>
          <p:cNvSpPr txBox="1"/>
          <p:nvPr/>
        </p:nvSpPr>
        <p:spPr>
          <a:xfrm>
            <a:off x="480312" y="2000198"/>
            <a:ext cx="1346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Kirchliche</a:t>
            </a:r>
            <a:r>
              <a:rPr lang="en-GB" dirty="0"/>
              <a:t> </a:t>
            </a:r>
          </a:p>
          <a:p>
            <a:pPr algn="ctr"/>
            <a:r>
              <a:rPr lang="en-GB" dirty="0" err="1"/>
              <a:t>Nutzung</a:t>
            </a:r>
            <a:endParaRPr lang="en-GB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00D2935-8E27-9A7F-153B-F3DB2FFA665A}"/>
              </a:ext>
            </a:extLst>
          </p:cNvPr>
          <p:cNvCxnSpPr>
            <a:cxnSpLocks/>
          </p:cNvCxnSpPr>
          <p:nvPr/>
        </p:nvCxnSpPr>
        <p:spPr>
          <a:xfrm>
            <a:off x="1255880" y="2643205"/>
            <a:ext cx="1450192" cy="613179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D58F992-2A45-B80D-22C1-C1C52686DF50}"/>
              </a:ext>
            </a:extLst>
          </p:cNvPr>
          <p:cNvCxnSpPr>
            <a:cxnSpLocks/>
          </p:cNvCxnSpPr>
          <p:nvPr/>
        </p:nvCxnSpPr>
        <p:spPr>
          <a:xfrm flipV="1">
            <a:off x="1382485" y="1209377"/>
            <a:ext cx="1450192" cy="808314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0F52301-49E3-D23E-59D6-C2263DE2EBDF}"/>
              </a:ext>
            </a:extLst>
          </p:cNvPr>
          <p:cNvCxnSpPr>
            <a:cxnSpLocks/>
          </p:cNvCxnSpPr>
          <p:nvPr/>
        </p:nvCxnSpPr>
        <p:spPr>
          <a:xfrm flipH="1" flipV="1">
            <a:off x="6272648" y="5104716"/>
            <a:ext cx="265195" cy="360451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91F74A8-DD9A-207F-64B3-74467028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</p:spTree>
    <p:extLst>
      <p:ext uri="{BB962C8B-B14F-4D97-AF65-F5344CB8AC3E}">
        <p14:creationId xmlns:p14="http://schemas.microsoft.com/office/powerpoint/2010/main" val="12321756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92A2E320-37B7-4778-A616-D866B358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6668" y="453908"/>
            <a:ext cx="62007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Gebäudekonzept St.  Rochus Zweifall</a:t>
            </a:r>
            <a:endParaRPr lang="en-DE" altLang="de-DE" sz="28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Verankerung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Dorf</a:t>
            </a: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de-DE" altLang="de-DE" sz="2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45A69-0BFA-F853-502D-8C9CC4EE1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20" y="70339"/>
            <a:ext cx="7780679" cy="66479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70271F-D313-F847-FEFE-78DC99721409}"/>
              </a:ext>
            </a:extLst>
          </p:cNvPr>
          <p:cNvSpPr/>
          <p:nvPr/>
        </p:nvSpPr>
        <p:spPr>
          <a:xfrm rot="1605693">
            <a:off x="4525348" y="1205777"/>
            <a:ext cx="1345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A6C82-4188-E739-943C-CCE3B577699D}"/>
              </a:ext>
            </a:extLst>
          </p:cNvPr>
          <p:cNvSpPr txBox="1"/>
          <p:nvPr/>
        </p:nvSpPr>
        <p:spPr>
          <a:xfrm>
            <a:off x="2334441" y="6308079"/>
            <a:ext cx="833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V1</a:t>
            </a:r>
          </a:p>
        </p:txBody>
      </p:sp>
      <p:pic>
        <p:nvPicPr>
          <p:cNvPr id="2" name="Bild 7" descr="Datei:Pfarrkirche St. Rochus - Zweifall.jpg – Wikipedia">
            <a:extLst>
              <a:ext uri="{FF2B5EF4-FFF2-40B4-BE49-F238E27FC236}">
                <a16:creationId xmlns:a16="http://schemas.microsoft.com/office/drawing/2014/main" id="{FF432E62-8FF9-4A61-B58E-9CD4BBAF92A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B96F2-C4F7-DC84-039D-0E444AE00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96746-281E-756B-EBF6-1649AB424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54</a:t>
            </a:fld>
            <a:endParaRPr lang="de-DE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CFF8E8-E0DF-2560-5262-93034446EC2D}"/>
              </a:ext>
            </a:extLst>
          </p:cNvPr>
          <p:cNvCxnSpPr>
            <a:cxnSpLocks/>
          </p:cNvCxnSpPr>
          <p:nvPr/>
        </p:nvCxnSpPr>
        <p:spPr>
          <a:xfrm flipH="1" flipV="1">
            <a:off x="3911082" y="4096139"/>
            <a:ext cx="1622866" cy="1761181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8851A63-AB61-F7C1-515D-779B1F813A71}"/>
              </a:ext>
            </a:extLst>
          </p:cNvPr>
          <p:cNvSpPr txBox="1"/>
          <p:nvPr/>
        </p:nvSpPr>
        <p:spPr>
          <a:xfrm>
            <a:off x="5533948" y="5535748"/>
            <a:ext cx="2090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Abtrennbarer</a:t>
            </a:r>
            <a:r>
              <a:rPr lang="en-GB" dirty="0"/>
              <a:t> </a:t>
            </a:r>
            <a:r>
              <a:rPr lang="en-GB" dirty="0" err="1"/>
              <a:t>Raum</a:t>
            </a:r>
            <a:r>
              <a:rPr lang="en-GB" dirty="0"/>
              <a:t> für </a:t>
            </a:r>
            <a:r>
              <a:rPr lang="en-GB" dirty="0" err="1"/>
              <a:t>Bewegung</a:t>
            </a:r>
            <a:r>
              <a:rPr lang="en-GB" dirty="0"/>
              <a:t>/</a:t>
            </a:r>
            <a:r>
              <a:rPr lang="en-GB" dirty="0" err="1"/>
              <a:t>Tanz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C87B01-5CAF-D7C0-5A50-BECBDC8CD15E}"/>
              </a:ext>
            </a:extLst>
          </p:cNvPr>
          <p:cNvSpPr txBox="1"/>
          <p:nvPr/>
        </p:nvSpPr>
        <p:spPr>
          <a:xfrm>
            <a:off x="9144000" y="2967335"/>
            <a:ext cx="1971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Großer</a:t>
            </a:r>
            <a:r>
              <a:rPr lang="en-GB" dirty="0"/>
              <a:t> Saal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großer</a:t>
            </a:r>
            <a:r>
              <a:rPr lang="en-GB" dirty="0"/>
              <a:t> </a:t>
            </a:r>
            <a:r>
              <a:rPr lang="en-GB" dirty="0" err="1"/>
              <a:t>hoher</a:t>
            </a:r>
            <a:r>
              <a:rPr lang="en-GB" dirty="0"/>
              <a:t> </a:t>
            </a:r>
            <a:r>
              <a:rPr lang="en-GB" dirty="0" err="1"/>
              <a:t>Bühne</a:t>
            </a:r>
            <a:endParaRPr lang="en-GB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6202A1E-EEE3-304C-0886-EC5588074220}"/>
              </a:ext>
            </a:extLst>
          </p:cNvPr>
          <p:cNvCxnSpPr>
            <a:cxnSpLocks/>
          </p:cNvCxnSpPr>
          <p:nvPr/>
        </p:nvCxnSpPr>
        <p:spPr>
          <a:xfrm flipH="1">
            <a:off x="6037052" y="3340359"/>
            <a:ext cx="3106948" cy="332059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9509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92A2E320-37B7-4778-A616-D866B358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793" y="453908"/>
            <a:ext cx="62007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Gebäudekonzept St.  Rochus Zweifall</a:t>
            </a:r>
            <a:endParaRPr lang="en-DE" altLang="de-DE" sz="28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Verankerung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Kirche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Dorf</a:t>
            </a:r>
            <a:r>
              <a:rPr lang="de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DE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de-DE" altLang="de-DE" sz="2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45A69-0BFA-F853-502D-8C9CC4EE1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45" y="70339"/>
            <a:ext cx="7780679" cy="66479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70271F-D313-F847-FEFE-78DC99721409}"/>
              </a:ext>
            </a:extLst>
          </p:cNvPr>
          <p:cNvSpPr/>
          <p:nvPr/>
        </p:nvSpPr>
        <p:spPr>
          <a:xfrm rot="1605693">
            <a:off x="5389865" y="1402421"/>
            <a:ext cx="1345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Entwurf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8AF6-80C0-E865-72FB-D7419E2FEE15}"/>
              </a:ext>
            </a:extLst>
          </p:cNvPr>
          <p:cNvSpPr/>
          <p:nvPr/>
        </p:nvSpPr>
        <p:spPr>
          <a:xfrm>
            <a:off x="2051294" y="2829169"/>
            <a:ext cx="1781908" cy="382954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Balkon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74AF48-AA53-CE00-B027-05F0F2959553}"/>
              </a:ext>
            </a:extLst>
          </p:cNvPr>
          <p:cNvSpPr/>
          <p:nvPr/>
        </p:nvSpPr>
        <p:spPr>
          <a:xfrm>
            <a:off x="2228656" y="3212123"/>
            <a:ext cx="1604546" cy="954722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Raum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7C7276-1A48-9B47-5E0E-152AAF3224FF}"/>
              </a:ext>
            </a:extLst>
          </p:cNvPr>
          <p:cNvSpPr txBox="1"/>
          <p:nvPr/>
        </p:nvSpPr>
        <p:spPr>
          <a:xfrm>
            <a:off x="2275043" y="6291806"/>
            <a:ext cx="833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V2</a:t>
            </a:r>
          </a:p>
        </p:txBody>
      </p:sp>
      <p:pic>
        <p:nvPicPr>
          <p:cNvPr id="6" name="Bild 7" descr="Datei:Pfarrkirche St. Rochus - Zweifall.jpg – Wikipedia">
            <a:extLst>
              <a:ext uri="{FF2B5EF4-FFF2-40B4-BE49-F238E27FC236}">
                <a16:creationId xmlns:a16="http://schemas.microsoft.com/office/drawing/2014/main" id="{29C45252-9E27-C769-4E27-A818477B15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475F9-CECB-F93B-AD6E-2A3D45AC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8125" y="6356350"/>
            <a:ext cx="4114800" cy="365125"/>
          </a:xfrm>
        </p:spPr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009A7-2D7A-4E47-251C-547847FE4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80994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05968"/>
            <a:ext cx="10925175" cy="4686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u="sng" dirty="0" err="1"/>
              <a:t>Kostenübersicht</a:t>
            </a:r>
            <a:r>
              <a:rPr lang="en-GB" sz="2000" b="1" u="sng" dirty="0"/>
              <a:t>:</a:t>
            </a:r>
          </a:p>
          <a:p>
            <a:pPr marL="0" indent="0">
              <a:buNone/>
            </a:pPr>
            <a:r>
              <a:rPr lang="en-GB" sz="2000" dirty="0" err="1"/>
              <a:t>Aktuelle</a:t>
            </a:r>
            <a:r>
              <a:rPr lang="en-GB" sz="2000" dirty="0"/>
              <a:t> </a:t>
            </a:r>
            <a:r>
              <a:rPr lang="en-GB" sz="2000" dirty="0" err="1"/>
              <a:t>detaillierte</a:t>
            </a:r>
            <a:r>
              <a:rPr lang="en-GB" sz="2000" dirty="0"/>
              <a:t> </a:t>
            </a:r>
            <a:r>
              <a:rPr lang="en-GB" sz="2000" dirty="0" err="1"/>
              <a:t>Kostenschätzung</a:t>
            </a:r>
            <a:r>
              <a:rPr lang="en-GB" sz="2000" dirty="0"/>
              <a:t> </a:t>
            </a:r>
            <a:r>
              <a:rPr lang="en-GB" sz="2000" dirty="0" err="1"/>
              <a:t>durch</a:t>
            </a:r>
            <a:r>
              <a:rPr lang="en-GB" sz="2000" dirty="0"/>
              <a:t> Architekt:				 - 2.650.000 €</a:t>
            </a:r>
          </a:p>
          <a:p>
            <a:pPr marL="0" indent="0">
              <a:buNone/>
            </a:pPr>
            <a:r>
              <a:rPr lang="en-GB" sz="2000" dirty="0"/>
              <a:t>”</a:t>
            </a:r>
            <a:r>
              <a:rPr lang="en-GB" sz="2000" dirty="0" err="1"/>
              <a:t>Beteiligung</a:t>
            </a:r>
            <a:r>
              <a:rPr lang="en-GB" sz="2000" dirty="0"/>
              <a:t>” der Stadt über 25 Jahre (Wert) </a:t>
            </a:r>
            <a:r>
              <a:rPr lang="en-GB" sz="2000" dirty="0" err="1"/>
              <a:t>zzgl</a:t>
            </a:r>
            <a:r>
              <a:rPr lang="en-GB" sz="2000" dirty="0"/>
              <a:t>. BK+NK			            </a:t>
            </a:r>
            <a:r>
              <a:rPr lang="en-GB" sz="2000" u="sng" dirty="0"/>
              <a:t> ~ + 1.000.000 €</a:t>
            </a:r>
            <a:r>
              <a:rPr lang="en-GB" sz="2000" dirty="0"/>
              <a:t>	</a:t>
            </a:r>
          </a:p>
          <a:p>
            <a:pPr marL="0" indent="0">
              <a:buNone/>
            </a:pPr>
            <a:r>
              <a:rPr lang="en-GB" sz="2000" dirty="0" err="1"/>
              <a:t>Unterdeckung</a:t>
            </a:r>
            <a:r>
              <a:rPr lang="en-GB" sz="2000" dirty="0"/>
              <a:t>:								              ~ - 1.650.000  € </a:t>
            </a:r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r>
              <a:rPr lang="en-GB" sz="2000" dirty="0" err="1"/>
              <a:t>Diese</a:t>
            </a:r>
            <a:r>
              <a:rPr lang="en-GB" sz="2000" dirty="0"/>
              <a:t> </a:t>
            </a:r>
            <a:r>
              <a:rPr lang="en-GB" sz="2000" dirty="0" err="1"/>
              <a:t>Zahlen</a:t>
            </a:r>
            <a:r>
              <a:rPr lang="en-GB" sz="2000" dirty="0"/>
              <a:t> </a:t>
            </a:r>
            <a:r>
              <a:rPr lang="en-GB" sz="2000" dirty="0" err="1"/>
              <a:t>setzen</a:t>
            </a:r>
            <a:r>
              <a:rPr lang="en-GB" sz="2000" dirty="0"/>
              <a:t> </a:t>
            </a:r>
            <a:r>
              <a:rPr lang="en-GB" sz="2000" dirty="0" err="1"/>
              <a:t>voraus</a:t>
            </a:r>
            <a:r>
              <a:rPr lang="en-GB" sz="2000" dirty="0"/>
              <a:t>, </a:t>
            </a:r>
            <a:r>
              <a:rPr lang="en-GB" sz="2000" dirty="0" err="1"/>
              <a:t>dass</a:t>
            </a:r>
            <a:r>
              <a:rPr lang="en-GB" sz="2000" dirty="0"/>
              <a:t> die </a:t>
            </a:r>
            <a:r>
              <a:rPr lang="en-GB" sz="2000" dirty="0" err="1"/>
              <a:t>beantragten</a:t>
            </a:r>
            <a:r>
              <a:rPr lang="en-GB" sz="2000" dirty="0"/>
              <a:t> </a:t>
            </a:r>
            <a:r>
              <a:rPr lang="en-GB" sz="2000" dirty="0" err="1"/>
              <a:t>Fluthilfegelder</a:t>
            </a:r>
            <a:r>
              <a:rPr lang="en-GB" sz="2000" dirty="0"/>
              <a:t> </a:t>
            </a:r>
            <a:r>
              <a:rPr lang="en-GB" sz="2000" dirty="0" err="1"/>
              <a:t>fließen</a:t>
            </a:r>
            <a:r>
              <a:rPr lang="en-GB" sz="2000" dirty="0"/>
              <a:t>, um die </a:t>
            </a:r>
            <a:r>
              <a:rPr lang="en-GB" sz="2000" dirty="0" err="1"/>
              <a:t>Grundsubstanz</a:t>
            </a:r>
            <a:r>
              <a:rPr lang="en-GB" sz="2000" dirty="0"/>
              <a:t> </a:t>
            </a:r>
            <a:r>
              <a:rPr lang="en-GB" sz="2000" dirty="0" err="1"/>
              <a:t>wieder</a:t>
            </a:r>
            <a:r>
              <a:rPr lang="en-GB" sz="2000" dirty="0"/>
              <a:t> </a:t>
            </a:r>
            <a:r>
              <a:rPr lang="en-GB" sz="2000" dirty="0" err="1"/>
              <a:t>herzustellen</a:t>
            </a:r>
            <a:r>
              <a:rPr lang="en-GB" sz="2000" dirty="0"/>
              <a:t> und die Basis für den </a:t>
            </a:r>
            <a:r>
              <a:rPr lang="en-GB" sz="2000" dirty="0" err="1"/>
              <a:t>Gebäudeumbau</a:t>
            </a:r>
            <a:r>
              <a:rPr lang="en-GB" sz="2000" dirty="0"/>
              <a:t> </a:t>
            </a:r>
            <a:r>
              <a:rPr lang="en-GB" sz="2000" dirty="0" err="1"/>
              <a:t>bilden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dirty="0" err="1"/>
              <a:t>Ansonsten</a:t>
            </a:r>
            <a:r>
              <a:rPr lang="en-GB" sz="2000" dirty="0"/>
              <a:t> muss die </a:t>
            </a:r>
            <a:r>
              <a:rPr lang="en-GB" sz="2000" dirty="0" err="1"/>
              <a:t>Ertüchtigung</a:t>
            </a:r>
            <a:r>
              <a:rPr lang="en-GB" sz="2000" dirty="0"/>
              <a:t> der </a:t>
            </a:r>
            <a:r>
              <a:rPr lang="en-GB" sz="2000" dirty="0" err="1"/>
              <a:t>Gebäudebasis</a:t>
            </a:r>
            <a:r>
              <a:rPr lang="en-GB" sz="2000" dirty="0"/>
              <a:t> in den </a:t>
            </a:r>
            <a:r>
              <a:rPr lang="en-GB" sz="2000" dirty="0" err="1"/>
              <a:t>Projektkosten</a:t>
            </a:r>
            <a:r>
              <a:rPr lang="en-GB" sz="2000" dirty="0"/>
              <a:t> </a:t>
            </a:r>
            <a:r>
              <a:rPr lang="en-GB" sz="2000" dirty="0" err="1"/>
              <a:t>zusätzlich</a:t>
            </a:r>
            <a:r>
              <a:rPr lang="en-GB" sz="2000" dirty="0"/>
              <a:t> </a:t>
            </a:r>
            <a:r>
              <a:rPr lang="en-GB" sz="2000" dirty="0" err="1"/>
              <a:t>abgebildet</a:t>
            </a:r>
            <a:r>
              <a:rPr lang="en-GB" sz="2000" dirty="0"/>
              <a:t> </a:t>
            </a:r>
            <a:r>
              <a:rPr lang="en-GB" sz="2000" dirty="0" err="1"/>
              <a:t>werden</a:t>
            </a:r>
            <a:r>
              <a:rPr lang="en-GB" sz="2000" dirty="0"/>
              <a:t>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 err="1"/>
              <a:t>weitere</a:t>
            </a:r>
            <a:r>
              <a:rPr lang="en-GB" sz="2000" b="1" dirty="0"/>
              <a:t> </a:t>
            </a:r>
            <a:r>
              <a:rPr lang="en-GB" sz="2000" b="1" dirty="0" err="1"/>
              <a:t>möglich</a:t>
            </a:r>
            <a:r>
              <a:rPr lang="en-GB" sz="2000" b="1" dirty="0"/>
              <a:t> </a:t>
            </a:r>
            <a:r>
              <a:rPr lang="en-GB" sz="2000" b="1" dirty="0" err="1"/>
              <a:t>Finanzierungsquellen</a:t>
            </a:r>
            <a:r>
              <a:rPr lang="en-GB" sz="2000" b="1" dirty="0"/>
              <a:t> :</a:t>
            </a:r>
          </a:p>
          <a:p>
            <a:pPr marL="0" indent="0">
              <a:buNone/>
            </a:pPr>
            <a:r>
              <a:rPr lang="en-GB" sz="2000" dirty="0"/>
              <a:t>	Private </a:t>
            </a:r>
            <a:r>
              <a:rPr lang="en-GB" sz="2000" dirty="0" err="1"/>
              <a:t>Förderung</a:t>
            </a:r>
            <a:br>
              <a:rPr lang="en-GB" sz="2000" dirty="0"/>
            </a:br>
            <a:r>
              <a:rPr lang="en-GB" sz="2000" dirty="0"/>
              <a:t>	Staatliche </a:t>
            </a:r>
            <a:r>
              <a:rPr lang="en-GB" sz="2000" dirty="0" err="1"/>
              <a:t>Förderprogramme</a:t>
            </a:r>
            <a:r>
              <a:rPr lang="en-GB" sz="2000" dirty="0"/>
              <a:t>	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8F0E-5511-940E-0A42-0B7821ADB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B0167673-A1C6-1F65-A1BD-02EBD145EB9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02680-3C25-19A0-3A11-5B81631D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841C1-A438-D9A4-F040-84E98665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56</a:t>
            </a:fld>
            <a:endParaRPr lang="de-DE"/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D7E3AD16-9A7F-AE54-18B0-C48F26D8E5BC}"/>
              </a:ext>
            </a:extLst>
          </p:cNvPr>
          <p:cNvSpPr/>
          <p:nvPr/>
        </p:nvSpPr>
        <p:spPr>
          <a:xfrm flipH="1">
            <a:off x="8153400" y="3271534"/>
            <a:ext cx="752474" cy="809625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0527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4851" y="1805968"/>
            <a:ext cx="11068050" cy="4686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 err="1"/>
              <a:t>Aktuelle</a:t>
            </a:r>
            <a:r>
              <a:rPr lang="en-GB" sz="2200" b="1" dirty="0"/>
              <a:t> </a:t>
            </a:r>
            <a:r>
              <a:rPr lang="en-GB" sz="2200" b="1" dirty="0" err="1"/>
              <a:t>Arbeiten</a:t>
            </a:r>
            <a:r>
              <a:rPr lang="en-GB" sz="2200" b="1" dirty="0"/>
              <a:t> (1/2)</a:t>
            </a:r>
            <a:endParaRPr lang="en-DE" sz="2200" b="1" dirty="0">
              <a:solidFill>
                <a:srgbClr val="0070C0"/>
              </a:solidFill>
            </a:endParaRPr>
          </a:p>
          <a:p>
            <a:r>
              <a:rPr lang="en-DE" sz="2200" dirty="0"/>
              <a:t>Klärung von generellen Finanzierungsmöglichkeiten: 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br>
              <a:rPr lang="en-DE" sz="2200" dirty="0"/>
            </a:br>
            <a:r>
              <a:rPr lang="en-DE" sz="2200" dirty="0"/>
              <a:t>- Erlös durch Verkauf Pfarrheim und Pfarrhaus  </a:t>
            </a:r>
            <a:r>
              <a:rPr lang="en-GB" sz="2200" dirty="0"/>
              <a:t>	</a:t>
            </a:r>
            <a:r>
              <a:rPr lang="en-GB" sz="2200" dirty="0" err="1">
                <a:solidFill>
                  <a:srgbClr val="0070C0"/>
                </a:solidFill>
              </a:rPr>
              <a:t>Fabrikfonds</a:t>
            </a:r>
            <a:r>
              <a:rPr lang="en-GB" sz="2200" dirty="0">
                <a:solidFill>
                  <a:srgbClr val="0070C0"/>
                </a:solidFill>
              </a:rPr>
              <a:t> ! (</a:t>
            </a:r>
            <a:r>
              <a:rPr lang="en-GB" sz="2200" dirty="0" err="1">
                <a:solidFill>
                  <a:srgbClr val="0070C0"/>
                </a:solidFill>
              </a:rPr>
              <a:t>kein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direkter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Zugriff</a:t>
            </a:r>
            <a:r>
              <a:rPr lang="en-GB" sz="2200" dirty="0">
                <a:solidFill>
                  <a:srgbClr val="0070C0"/>
                </a:solidFill>
              </a:rPr>
              <a:t>)</a:t>
            </a:r>
            <a:br>
              <a:rPr lang="en-DE" sz="2200" dirty="0"/>
            </a:br>
            <a:r>
              <a:rPr lang="en-DE" sz="2200" dirty="0"/>
              <a:t>- Photovoltaik auf dem Dach (eigen oder fremd)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fest </a:t>
            </a:r>
            <a:r>
              <a:rPr lang="en-GB" sz="2200" dirty="0" err="1">
                <a:solidFill>
                  <a:srgbClr val="0070C0"/>
                </a:solidFill>
              </a:rPr>
              <a:t>geplant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/>
              <a:t>	</a:t>
            </a:r>
            <a:br>
              <a:rPr lang="en-DE" sz="2200" dirty="0"/>
            </a:br>
            <a:r>
              <a:rPr lang="en-DE" sz="2200" dirty="0"/>
              <a:t>- Beteiligung der Stadt an Bürgerlichen Umbauten</a:t>
            </a:r>
            <a:r>
              <a:rPr lang="en-GB" sz="2200" dirty="0"/>
              <a:t>	</a:t>
            </a:r>
            <a:r>
              <a:rPr lang="en-GB" sz="2200" dirty="0" err="1">
                <a:solidFill>
                  <a:srgbClr val="0070C0"/>
                </a:solidFill>
              </a:rPr>
              <a:t>erl</a:t>
            </a:r>
            <a:r>
              <a:rPr lang="en-GB" sz="2200" dirty="0">
                <a:solidFill>
                  <a:srgbClr val="0070C0"/>
                </a:solidFill>
              </a:rPr>
              <a:t>. “</a:t>
            </a:r>
            <a:r>
              <a:rPr lang="en-GB" sz="2200" dirty="0" err="1">
                <a:solidFill>
                  <a:srgbClr val="0070C0"/>
                </a:solidFill>
              </a:rPr>
              <a:t>Vereinbarung</a:t>
            </a:r>
            <a:r>
              <a:rPr lang="en-GB" sz="2200" dirty="0">
                <a:solidFill>
                  <a:srgbClr val="0070C0"/>
                </a:solidFill>
              </a:rPr>
              <a:t>” </a:t>
            </a:r>
            <a:r>
              <a:rPr lang="en-GB" sz="2200" dirty="0" err="1">
                <a:solidFill>
                  <a:srgbClr val="0070C0"/>
                </a:solidFill>
              </a:rPr>
              <a:t>unterzeichnet</a:t>
            </a:r>
            <a:br>
              <a:rPr lang="en-DE" sz="2200" dirty="0"/>
            </a:br>
            <a:r>
              <a:rPr lang="en-DE" sz="2200" dirty="0"/>
              <a:t>- Beteiligung des Bistums am Gesamtprojekt</a:t>
            </a:r>
            <a:r>
              <a:rPr lang="en-GB" sz="2200" dirty="0"/>
              <a:t> 		</a:t>
            </a:r>
            <a:r>
              <a:rPr lang="en-GB" sz="2200" u="sng" dirty="0" err="1">
                <a:solidFill>
                  <a:srgbClr val="0070C0"/>
                </a:solidFill>
              </a:rPr>
              <a:t>nicht</a:t>
            </a:r>
            <a:r>
              <a:rPr lang="en-GB" sz="2200" u="sng" dirty="0">
                <a:solidFill>
                  <a:srgbClr val="0070C0"/>
                </a:solidFill>
              </a:rPr>
              <a:t> </a:t>
            </a:r>
            <a:r>
              <a:rPr lang="en-GB" sz="2200" u="sng" dirty="0" err="1">
                <a:solidFill>
                  <a:srgbClr val="0070C0"/>
                </a:solidFill>
              </a:rPr>
              <a:t>finanziell</a:t>
            </a:r>
            <a:r>
              <a:rPr lang="en-GB" sz="2200" dirty="0">
                <a:solidFill>
                  <a:srgbClr val="0070C0"/>
                </a:solidFill>
              </a:rPr>
              <a:t>, </a:t>
            </a:r>
            <a:r>
              <a:rPr lang="en-GB" sz="2200" dirty="0" err="1">
                <a:solidFill>
                  <a:srgbClr val="0070C0"/>
                </a:solidFill>
              </a:rPr>
              <a:t>aber</a:t>
            </a:r>
            <a:r>
              <a:rPr lang="en-GB" sz="2200" dirty="0">
                <a:solidFill>
                  <a:srgbClr val="0070C0"/>
                </a:solidFill>
              </a:rPr>
              <a:t> “</a:t>
            </a:r>
            <a:r>
              <a:rPr lang="en-GB" sz="2200" dirty="0" err="1">
                <a:solidFill>
                  <a:srgbClr val="0070C0"/>
                </a:solidFill>
              </a:rPr>
              <a:t>recht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freie</a:t>
            </a:r>
            <a:r>
              <a:rPr lang="en-GB" sz="2200" dirty="0">
                <a:solidFill>
                  <a:srgbClr val="0070C0"/>
                </a:solidFill>
              </a:rPr>
              <a:t> Hand”</a:t>
            </a:r>
            <a:br>
              <a:rPr lang="en-DE" sz="2200" dirty="0">
                <a:solidFill>
                  <a:srgbClr val="0070C0"/>
                </a:solidFill>
              </a:rPr>
            </a:br>
            <a:r>
              <a:rPr lang="en-DE" sz="2200" dirty="0"/>
              <a:t>- Gründung eines Fördervereins</a:t>
            </a:r>
            <a:r>
              <a:rPr lang="en-GB" sz="2200" dirty="0"/>
              <a:t>			</a:t>
            </a:r>
            <a:r>
              <a:rPr lang="en-GB" sz="2200" dirty="0" err="1">
                <a:solidFill>
                  <a:srgbClr val="0070C0"/>
                </a:solidFill>
              </a:rPr>
              <a:t>erl</a:t>
            </a:r>
            <a:r>
              <a:rPr lang="en-GB" sz="2200" dirty="0">
                <a:solidFill>
                  <a:srgbClr val="0070C0"/>
                </a:solidFill>
              </a:rPr>
              <a:t>. </a:t>
            </a:r>
            <a:br>
              <a:rPr lang="en-DE" sz="2200" dirty="0"/>
            </a:br>
            <a:endParaRPr lang="en-DE" sz="2200" dirty="0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BC7D63-70B2-4AA3-CDA0-FF2E4762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E5539BA8-DF4E-4671-ECC6-579A0E9842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A0B03-5A2A-274F-0638-A1673BEB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5342-1DDF-6CBA-5904-FC2F4A72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6514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7935" y="1376760"/>
            <a:ext cx="11371232" cy="4979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200" b="1" dirty="0" err="1"/>
              <a:t>Gründung</a:t>
            </a:r>
            <a:r>
              <a:rPr lang="en-GB" sz="2200" b="1" dirty="0"/>
              <a:t> </a:t>
            </a:r>
            <a:r>
              <a:rPr lang="en-GB" sz="2200" b="1" dirty="0" err="1"/>
              <a:t>eines</a:t>
            </a:r>
            <a:r>
              <a:rPr lang="en-GB" sz="2200" b="1" dirty="0"/>
              <a:t> </a:t>
            </a:r>
            <a:r>
              <a:rPr lang="en-GB" sz="2200" b="1" dirty="0" err="1"/>
              <a:t>Fördervereins</a:t>
            </a:r>
            <a:r>
              <a:rPr lang="en-GB" sz="2200" b="1" dirty="0"/>
              <a:t>:</a:t>
            </a:r>
          </a:p>
          <a:p>
            <a:pPr marL="0" indent="0">
              <a:buNone/>
            </a:pPr>
            <a:r>
              <a:rPr lang="en-GB" sz="2200" b="1" dirty="0" err="1"/>
              <a:t>Vorteile</a:t>
            </a:r>
            <a:r>
              <a:rPr lang="en-GB" sz="2200" b="1" dirty="0"/>
              <a:t>:</a:t>
            </a:r>
          </a:p>
          <a:p>
            <a:r>
              <a:rPr lang="en-GB" sz="2200" dirty="0" err="1"/>
              <a:t>Unabhängigkeit</a:t>
            </a:r>
            <a:r>
              <a:rPr lang="en-GB" sz="2200" dirty="0"/>
              <a:t> von der </a:t>
            </a:r>
            <a:r>
              <a:rPr lang="en-GB" sz="2200" dirty="0" err="1"/>
              <a:t>Kirche</a:t>
            </a:r>
            <a:r>
              <a:rPr lang="en-GB" sz="2200" dirty="0"/>
              <a:t> und </a:t>
            </a:r>
            <a:r>
              <a:rPr lang="en-GB" sz="2200" dirty="0" err="1"/>
              <a:t>deren</a:t>
            </a:r>
            <a:r>
              <a:rPr lang="en-GB" sz="2200" dirty="0"/>
              <a:t> </a:t>
            </a:r>
            <a:r>
              <a:rPr lang="en-GB" sz="2200" dirty="0" err="1"/>
              <a:t>Institutionen</a:t>
            </a:r>
            <a:r>
              <a:rPr lang="en-GB" sz="2200" dirty="0"/>
              <a:t>, rein auf das </a:t>
            </a:r>
            <a:r>
              <a:rPr lang="en-GB" sz="2200" dirty="0" err="1"/>
              <a:t>Bürgerhaus</a:t>
            </a:r>
            <a:r>
              <a:rPr lang="en-GB" sz="2200" dirty="0"/>
              <a:t> </a:t>
            </a:r>
            <a:r>
              <a:rPr lang="en-GB" sz="2200" dirty="0" err="1"/>
              <a:t>fixiert</a:t>
            </a:r>
            <a:endParaRPr lang="en-GB" sz="2200" dirty="0"/>
          </a:p>
          <a:p>
            <a:r>
              <a:rPr lang="en-GB" sz="2200" dirty="0" err="1"/>
              <a:t>Verwaltung</a:t>
            </a:r>
            <a:r>
              <a:rPr lang="en-GB" sz="2200" dirty="0"/>
              <a:t> </a:t>
            </a:r>
            <a:r>
              <a:rPr lang="en-GB" sz="2200" dirty="0" err="1"/>
              <a:t>durch</a:t>
            </a:r>
            <a:r>
              <a:rPr lang="en-GB" sz="2200" dirty="0"/>
              <a:t> </a:t>
            </a:r>
            <a:r>
              <a:rPr lang="en-GB" sz="2200" dirty="0" err="1"/>
              <a:t>Interessierte</a:t>
            </a:r>
            <a:r>
              <a:rPr lang="en-GB" sz="2200" dirty="0"/>
              <a:t> </a:t>
            </a:r>
            <a:r>
              <a:rPr lang="en-GB" sz="2200" dirty="0" err="1"/>
              <a:t>Bürger</a:t>
            </a:r>
            <a:r>
              <a:rPr lang="en-GB" sz="2200" dirty="0"/>
              <a:t> Zweifall</a:t>
            </a:r>
          </a:p>
          <a:p>
            <a:r>
              <a:rPr lang="en-GB" sz="2200" dirty="0" err="1"/>
              <a:t>Weitere</a:t>
            </a:r>
            <a:r>
              <a:rPr lang="en-GB" sz="2200" dirty="0"/>
              <a:t> </a:t>
            </a:r>
            <a:r>
              <a:rPr lang="en-GB" sz="2200" dirty="0" err="1"/>
              <a:t>Möglichkeit</a:t>
            </a:r>
            <a:r>
              <a:rPr lang="en-GB" sz="2200" dirty="0"/>
              <a:t> , </a:t>
            </a:r>
            <a:r>
              <a:rPr lang="en-GB" sz="2200" dirty="0" err="1"/>
              <a:t>öffentliche</a:t>
            </a:r>
            <a:r>
              <a:rPr lang="en-GB" sz="2200" dirty="0"/>
              <a:t> </a:t>
            </a:r>
            <a:r>
              <a:rPr lang="en-GB" sz="2200" dirty="0" err="1"/>
              <a:t>Fördergelder</a:t>
            </a:r>
            <a:r>
              <a:rPr lang="en-GB" sz="2200" dirty="0"/>
              <a:t> </a:t>
            </a:r>
            <a:r>
              <a:rPr lang="en-GB" sz="2200" dirty="0" err="1"/>
              <a:t>zu</a:t>
            </a:r>
            <a:r>
              <a:rPr lang="en-GB" sz="2200" dirty="0"/>
              <a:t> </a:t>
            </a:r>
            <a:r>
              <a:rPr lang="en-GB" sz="2200" dirty="0" err="1"/>
              <a:t>akquirieren</a:t>
            </a:r>
            <a:r>
              <a:rPr lang="en-GB" sz="2200" dirty="0"/>
              <a:t> und </a:t>
            </a:r>
            <a:r>
              <a:rPr lang="en-GB" sz="2200" dirty="0" err="1"/>
              <a:t>andere</a:t>
            </a:r>
            <a:r>
              <a:rPr lang="en-GB" sz="2200" dirty="0"/>
              <a:t> Spender </a:t>
            </a:r>
            <a:r>
              <a:rPr lang="en-GB" sz="2200" dirty="0" err="1"/>
              <a:t>anzusprechen</a:t>
            </a: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 err="1"/>
              <a:t>Aktueller</a:t>
            </a:r>
            <a:r>
              <a:rPr lang="en-GB" sz="2200" b="1" dirty="0"/>
              <a:t> Status:</a:t>
            </a:r>
          </a:p>
          <a:p>
            <a:r>
              <a:rPr lang="en-GB" sz="2200" dirty="0" err="1"/>
              <a:t>Satzung</a:t>
            </a:r>
            <a:r>
              <a:rPr lang="en-GB" sz="2200" dirty="0"/>
              <a:t> </a:t>
            </a:r>
            <a:r>
              <a:rPr lang="en-GB" sz="2200" dirty="0" err="1"/>
              <a:t>wurde</a:t>
            </a:r>
            <a:r>
              <a:rPr lang="en-GB" sz="2200" dirty="0"/>
              <a:t> </a:t>
            </a:r>
            <a:r>
              <a:rPr lang="en-GB" sz="2200" dirty="0" err="1"/>
              <a:t>erstellt</a:t>
            </a:r>
            <a:endParaRPr lang="en-GB" sz="2200" dirty="0"/>
          </a:p>
          <a:p>
            <a:r>
              <a:rPr lang="en-GB" sz="2200" dirty="0"/>
              <a:t>“</a:t>
            </a:r>
            <a:r>
              <a:rPr lang="en-GB" sz="2200" dirty="0" err="1"/>
              <a:t>Gründungsversammlung</a:t>
            </a:r>
            <a:r>
              <a:rPr lang="en-GB" sz="2200" dirty="0"/>
              <a:t>” </a:t>
            </a:r>
            <a:r>
              <a:rPr lang="en-GB" sz="2200" dirty="0" err="1"/>
              <a:t>erfolgt</a:t>
            </a:r>
            <a:r>
              <a:rPr lang="en-GB" sz="2200" dirty="0"/>
              <a:t> am 05.06.2024 </a:t>
            </a:r>
            <a:r>
              <a:rPr lang="en-GB" sz="2200" dirty="0" err="1"/>
              <a:t>mit</a:t>
            </a:r>
            <a:r>
              <a:rPr lang="en-GB" sz="2200" dirty="0"/>
              <a:t> Wahl des </a:t>
            </a:r>
            <a:r>
              <a:rPr lang="en-GB" sz="2200" dirty="0" err="1"/>
              <a:t>Vorstandes</a:t>
            </a:r>
            <a:endParaRPr lang="en-GB" sz="2200" dirty="0"/>
          </a:p>
          <a:p>
            <a:r>
              <a:rPr lang="en-GB" sz="2200" dirty="0" err="1"/>
              <a:t>Konto</a:t>
            </a:r>
            <a:r>
              <a:rPr lang="en-GB" sz="2200" dirty="0"/>
              <a:t> </a:t>
            </a:r>
            <a:r>
              <a:rPr lang="en-GB" sz="2200" dirty="0" err="1"/>
              <a:t>ist</a:t>
            </a:r>
            <a:r>
              <a:rPr lang="en-GB" sz="2200" dirty="0"/>
              <a:t> </a:t>
            </a:r>
            <a:r>
              <a:rPr lang="en-GB" sz="2200" dirty="0" err="1"/>
              <a:t>eröffnet</a:t>
            </a:r>
            <a:endParaRPr lang="en-GB" sz="2200" dirty="0"/>
          </a:p>
          <a:p>
            <a:r>
              <a:rPr lang="en-GB" sz="2200" dirty="0"/>
              <a:t>Web-domain </a:t>
            </a:r>
            <a:r>
              <a:rPr lang="en-GB" sz="2200" dirty="0" err="1"/>
              <a:t>ist</a:t>
            </a:r>
            <a:r>
              <a:rPr lang="en-GB" sz="2200" dirty="0"/>
              <a:t> </a:t>
            </a:r>
            <a:r>
              <a:rPr lang="en-GB" sz="2200" dirty="0" err="1"/>
              <a:t>vorhanden</a:t>
            </a:r>
            <a:r>
              <a:rPr lang="en-GB" sz="2200" dirty="0"/>
              <a:t> : </a:t>
            </a:r>
            <a:r>
              <a:rPr lang="en-GB" sz="2200" dirty="0">
                <a:hlinkClick r:id="rId2"/>
              </a:rPr>
              <a:t>www.bürgerhaus-Zweifall.de</a:t>
            </a:r>
            <a:r>
              <a:rPr lang="en-GB" sz="2200" dirty="0"/>
              <a:t>, e-mail </a:t>
            </a:r>
            <a:r>
              <a:rPr lang="en-GB" sz="2200" dirty="0" err="1"/>
              <a:t>eingerichtet</a:t>
            </a:r>
            <a:endParaRPr lang="en-GB" sz="2200" dirty="0"/>
          </a:p>
          <a:p>
            <a:r>
              <a:rPr lang="en-GB" sz="2200" dirty="0" err="1"/>
              <a:t>Beitrittsformulare</a:t>
            </a:r>
            <a:r>
              <a:rPr lang="en-GB" sz="2200" dirty="0"/>
              <a:t> </a:t>
            </a:r>
            <a:r>
              <a:rPr lang="en-GB" sz="2200" dirty="0" err="1"/>
              <a:t>liegen</a:t>
            </a:r>
            <a:r>
              <a:rPr lang="en-GB" sz="2200" dirty="0"/>
              <a:t> </a:t>
            </a:r>
            <a:r>
              <a:rPr lang="en-GB" sz="2200" dirty="0" err="1"/>
              <a:t>aus</a:t>
            </a:r>
            <a:r>
              <a:rPr lang="en-GB" sz="2200" dirty="0"/>
              <a:t> </a:t>
            </a:r>
            <a:r>
              <a:rPr lang="en-GB" sz="2200" dirty="0">
                <a:sym typeface="Wingdings" panose="05000000000000000000" pitchFamily="2" charset="2"/>
              </a:rPr>
              <a:t></a:t>
            </a:r>
            <a:endParaRPr lang="en-GB" sz="2200" dirty="0"/>
          </a:p>
          <a:p>
            <a:endParaRPr lang="en-GB" sz="2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BC7D63-70B2-4AA3-CDA0-FF2E4762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E5539BA8-DF4E-4671-ECC6-579A0E98420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A0B03-5A2A-274F-0638-A1673BEB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5342-1DDF-6CBA-5904-FC2F4A72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9500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BC7D63-70B2-4AA3-CDA0-FF2E4762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E5539BA8-DF4E-4671-ECC6-579A0E9842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A0B03-5A2A-274F-0638-A1673BEB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5342-1DDF-6CBA-5904-FC2F4A72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59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9E9C696-69F2-D1E2-1EB3-C38B42C41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351" y="1367740"/>
            <a:ext cx="10598483" cy="479979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u="sng" dirty="0" err="1"/>
              <a:t>Beitritt</a:t>
            </a:r>
            <a:r>
              <a:rPr lang="en-GB" sz="2400" b="1" u="sng" dirty="0"/>
              <a:t> / </a:t>
            </a:r>
            <a:r>
              <a:rPr lang="en-GB" sz="2400" b="1" u="sng" dirty="0" err="1"/>
              <a:t>Spenden</a:t>
            </a:r>
            <a:r>
              <a:rPr lang="en-GB" sz="2400" b="1" u="sng" dirty="0"/>
              <a:t> ab </a:t>
            </a:r>
            <a:r>
              <a:rPr lang="en-GB" sz="2400" b="1" u="sng" dirty="0" err="1"/>
              <a:t>sofort</a:t>
            </a:r>
            <a:r>
              <a:rPr lang="en-GB" sz="2400" b="1" u="sng" dirty="0"/>
              <a:t> </a:t>
            </a:r>
            <a:r>
              <a:rPr lang="en-GB" sz="2400" b="1" u="sng" dirty="0" err="1"/>
              <a:t>möglich</a:t>
            </a:r>
            <a:r>
              <a:rPr lang="en-GB" sz="2400" dirty="0"/>
              <a:t>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dirty="0" err="1"/>
              <a:t>Konto-Inhaber</a:t>
            </a:r>
            <a:r>
              <a:rPr lang="en-GB" dirty="0"/>
              <a:t>:	Förderverein für das </a:t>
            </a:r>
            <a:r>
              <a:rPr lang="en-GB" dirty="0" err="1"/>
              <a:t>Bürgerhaus</a:t>
            </a:r>
            <a:r>
              <a:rPr lang="en-GB" dirty="0"/>
              <a:t> Zweifall</a:t>
            </a:r>
          </a:p>
          <a:p>
            <a:pPr marL="0" indent="0">
              <a:buNone/>
            </a:pPr>
            <a:r>
              <a:rPr lang="de-D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IBAN:			DE36 3905 0000 1077 4600 28</a:t>
            </a:r>
          </a:p>
          <a:p>
            <a:pPr marL="0" indent="0">
              <a:buNone/>
            </a:pPr>
            <a:r>
              <a:rPr lang="de-D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BIC:			AACSDE33XXX</a:t>
            </a:r>
          </a:p>
          <a:p>
            <a:pPr marL="0" indent="0">
              <a:buNone/>
            </a:pPr>
            <a:endParaRPr lang="de-DE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400" dirty="0">
                <a:cs typeface="Times New Roman" panose="02020603050405020304" pitchFamily="18" charset="0"/>
              </a:rPr>
              <a:t>Anerkennung durch das Finanzamt ist noch NICHT erfolgt !</a:t>
            </a:r>
          </a:p>
          <a:p>
            <a:pPr marL="0" indent="0">
              <a:buNone/>
            </a:pPr>
            <a:r>
              <a:rPr lang="de-DE" sz="2400" dirty="0">
                <a:cs typeface="Times New Roman" panose="02020603050405020304" pitchFamily="18" charset="0"/>
              </a:rPr>
              <a:t>Aktuell werden daher steuerlich interessante </a:t>
            </a:r>
            <a:r>
              <a:rPr lang="de-DE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Spendenquittungen </a:t>
            </a:r>
            <a:br>
              <a:rPr lang="de-DE" sz="2400" dirty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de-DE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noch nicht oder nur unter Vorbehalt </a:t>
            </a:r>
            <a:r>
              <a:rPr lang="de-DE" sz="2400" dirty="0">
                <a:cs typeface="Times New Roman" panose="02020603050405020304" pitchFamily="18" charset="0"/>
              </a:rPr>
              <a:t>erstellt. </a:t>
            </a:r>
            <a:br>
              <a:rPr lang="de-DE" sz="2400" dirty="0">
                <a:cs typeface="Times New Roman" panose="02020603050405020304" pitchFamily="18" charset="0"/>
              </a:rPr>
            </a:br>
            <a:r>
              <a:rPr lang="de-DE" sz="1600" dirty="0">
                <a:cs typeface="Times New Roman" panose="02020603050405020304" pitchFamily="18" charset="0"/>
              </a:rPr>
              <a:t>(aber, ggf. würden wir zurückzahlen !!!)</a:t>
            </a:r>
          </a:p>
          <a:p>
            <a:pPr marL="0" indent="0">
              <a:buNone/>
            </a:pPr>
            <a:br>
              <a:rPr lang="en-GB" sz="1800" dirty="0"/>
            </a:br>
            <a:endParaRPr lang="en-GB" sz="1800" dirty="0"/>
          </a:p>
          <a:p>
            <a:pPr marL="0" indent="0">
              <a:buNone/>
            </a:pPr>
            <a:endParaRPr lang="en-GB" sz="2000" dirty="0"/>
          </a:p>
          <a:p>
            <a:endParaRPr lang="de-DE" sz="2000" dirty="0"/>
          </a:p>
          <a:p>
            <a:pPr marL="0" indent="0">
              <a:buNone/>
            </a:pPr>
            <a:br>
              <a:rPr lang="en-GB" sz="2000" dirty="0"/>
            </a:br>
            <a:endParaRPr lang="en-GB" sz="2000" b="1" u="sn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6E430-08EC-C4F3-CE02-43D1DB1DA5AC}"/>
              </a:ext>
            </a:extLst>
          </p:cNvPr>
          <p:cNvSpPr/>
          <p:nvPr/>
        </p:nvSpPr>
        <p:spPr>
          <a:xfrm>
            <a:off x="963662" y="2612571"/>
            <a:ext cx="9383987" cy="1651518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DA0224-451F-E519-C352-5CCA79305996}"/>
              </a:ext>
            </a:extLst>
          </p:cNvPr>
          <p:cNvSpPr/>
          <p:nvPr/>
        </p:nvSpPr>
        <p:spPr>
          <a:xfrm rot="1165259">
            <a:off x="6909798" y="1531391"/>
            <a:ext cx="50880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Kontakt</a:t>
            </a:r>
            <a:r>
              <a:rPr lang="en-GB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en-GB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r>
              <a:rPr lang="en-GB" sz="2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oerderverein@bürgerhaus-Zweifall.de</a:t>
            </a:r>
          </a:p>
        </p:txBody>
      </p:sp>
    </p:spTree>
    <p:extLst>
      <p:ext uri="{BB962C8B-B14F-4D97-AF65-F5344CB8AC3E}">
        <p14:creationId xmlns:p14="http://schemas.microsoft.com/office/powerpoint/2010/main" val="29807923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211" y="1095411"/>
            <a:ext cx="11359631" cy="5069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dirty="0" err="1"/>
              <a:t>Aktuelle</a:t>
            </a:r>
            <a:r>
              <a:rPr lang="en-GB" sz="2200" b="1" dirty="0"/>
              <a:t> </a:t>
            </a:r>
            <a:r>
              <a:rPr lang="en-GB" sz="2200" b="1" dirty="0" err="1"/>
              <a:t>Arbeiten</a:t>
            </a:r>
            <a:r>
              <a:rPr lang="en-GB" sz="2200" b="1" dirty="0"/>
              <a:t> (2/2)</a:t>
            </a:r>
            <a:endParaRPr lang="en-DE" sz="2200" b="1" dirty="0">
              <a:solidFill>
                <a:srgbClr val="0070C0"/>
              </a:solidFill>
            </a:endParaRPr>
          </a:p>
          <a:p>
            <a:r>
              <a:rPr lang="en-DE" sz="2200" dirty="0"/>
              <a:t>Klärung von generellen Finanzierungsmöglichkeiten: 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br>
              <a:rPr lang="en-DE" sz="2200" dirty="0"/>
            </a:br>
            <a:r>
              <a:rPr lang="en-DE" sz="2200" dirty="0"/>
              <a:t>- Erlös durch Verkauf Pfarrheim und Pfarrhaus  </a:t>
            </a:r>
            <a:r>
              <a:rPr lang="en-GB" sz="2200" dirty="0"/>
              <a:t>	</a:t>
            </a:r>
            <a:r>
              <a:rPr lang="en-GB" sz="2200" dirty="0" err="1">
                <a:solidFill>
                  <a:srgbClr val="0070C0"/>
                </a:solidFill>
              </a:rPr>
              <a:t>Fabrikfonds</a:t>
            </a:r>
            <a:r>
              <a:rPr lang="en-GB" sz="2200" dirty="0">
                <a:solidFill>
                  <a:srgbClr val="0070C0"/>
                </a:solidFill>
              </a:rPr>
              <a:t> ! (</a:t>
            </a:r>
            <a:r>
              <a:rPr lang="en-GB" sz="2200" dirty="0" err="1">
                <a:solidFill>
                  <a:srgbClr val="0070C0"/>
                </a:solidFill>
              </a:rPr>
              <a:t>kein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direkter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Zugriff</a:t>
            </a:r>
            <a:r>
              <a:rPr lang="en-GB" sz="2200" dirty="0">
                <a:solidFill>
                  <a:srgbClr val="0070C0"/>
                </a:solidFill>
              </a:rPr>
              <a:t>)</a:t>
            </a:r>
            <a:br>
              <a:rPr lang="en-DE" sz="2200" dirty="0"/>
            </a:br>
            <a:r>
              <a:rPr lang="en-DE" sz="2200" dirty="0"/>
              <a:t>- Photovoltaik auf dem Dach (eigen oder fremd)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fest </a:t>
            </a:r>
            <a:r>
              <a:rPr lang="en-GB" sz="2200" dirty="0" err="1">
                <a:solidFill>
                  <a:srgbClr val="0070C0"/>
                </a:solidFill>
              </a:rPr>
              <a:t>geplant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/>
              <a:t>	</a:t>
            </a:r>
            <a:br>
              <a:rPr lang="en-DE" sz="2200" dirty="0"/>
            </a:br>
            <a:r>
              <a:rPr lang="en-DE" sz="2200" dirty="0"/>
              <a:t>- Beteiligung der Stadt an Bürgerlichen Umbauten</a:t>
            </a:r>
            <a:r>
              <a:rPr lang="en-GB" sz="2200" dirty="0"/>
              <a:t>	</a:t>
            </a:r>
            <a:r>
              <a:rPr lang="en-GB" sz="2200" dirty="0" err="1">
                <a:solidFill>
                  <a:srgbClr val="0070C0"/>
                </a:solidFill>
              </a:rPr>
              <a:t>erl</a:t>
            </a:r>
            <a:r>
              <a:rPr lang="en-GB" sz="2200" dirty="0">
                <a:solidFill>
                  <a:srgbClr val="0070C0"/>
                </a:solidFill>
              </a:rPr>
              <a:t>. “</a:t>
            </a:r>
            <a:r>
              <a:rPr lang="en-GB" sz="2200" dirty="0" err="1">
                <a:solidFill>
                  <a:srgbClr val="0070C0"/>
                </a:solidFill>
              </a:rPr>
              <a:t>Vereinbarung</a:t>
            </a:r>
            <a:r>
              <a:rPr lang="en-GB" sz="2200" dirty="0">
                <a:solidFill>
                  <a:srgbClr val="0070C0"/>
                </a:solidFill>
              </a:rPr>
              <a:t>” </a:t>
            </a:r>
            <a:r>
              <a:rPr lang="en-GB" sz="2200" dirty="0" err="1">
                <a:solidFill>
                  <a:srgbClr val="0070C0"/>
                </a:solidFill>
              </a:rPr>
              <a:t>unterzeichnet</a:t>
            </a:r>
            <a:br>
              <a:rPr lang="en-DE" sz="2200" dirty="0"/>
            </a:br>
            <a:r>
              <a:rPr lang="en-DE" sz="2200" dirty="0"/>
              <a:t>- Beteiligung des Bistums am Gesamtprojekt</a:t>
            </a:r>
            <a:r>
              <a:rPr lang="en-GB" sz="2200" dirty="0"/>
              <a:t> 		</a:t>
            </a:r>
            <a:r>
              <a:rPr lang="en-GB" sz="2200" u="sng" dirty="0" err="1">
                <a:solidFill>
                  <a:srgbClr val="0070C0"/>
                </a:solidFill>
              </a:rPr>
              <a:t>nicht</a:t>
            </a:r>
            <a:r>
              <a:rPr lang="en-GB" sz="2200" u="sng" dirty="0">
                <a:solidFill>
                  <a:srgbClr val="0070C0"/>
                </a:solidFill>
              </a:rPr>
              <a:t> </a:t>
            </a:r>
            <a:r>
              <a:rPr lang="en-GB" sz="2200" u="sng" dirty="0" err="1">
                <a:solidFill>
                  <a:srgbClr val="0070C0"/>
                </a:solidFill>
              </a:rPr>
              <a:t>finanziell</a:t>
            </a:r>
            <a:r>
              <a:rPr lang="en-GB" sz="2200" dirty="0">
                <a:solidFill>
                  <a:srgbClr val="0070C0"/>
                </a:solidFill>
              </a:rPr>
              <a:t>, </a:t>
            </a:r>
            <a:r>
              <a:rPr lang="en-GB" sz="2200" dirty="0" err="1">
                <a:solidFill>
                  <a:srgbClr val="0070C0"/>
                </a:solidFill>
              </a:rPr>
              <a:t>aber</a:t>
            </a:r>
            <a:r>
              <a:rPr lang="en-GB" sz="2200" dirty="0">
                <a:solidFill>
                  <a:srgbClr val="0070C0"/>
                </a:solidFill>
              </a:rPr>
              <a:t> “</a:t>
            </a:r>
            <a:r>
              <a:rPr lang="en-GB" sz="2200" dirty="0" err="1">
                <a:solidFill>
                  <a:srgbClr val="0070C0"/>
                </a:solidFill>
              </a:rPr>
              <a:t>recht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freie</a:t>
            </a:r>
            <a:r>
              <a:rPr lang="en-GB" sz="2200" dirty="0">
                <a:solidFill>
                  <a:srgbClr val="0070C0"/>
                </a:solidFill>
              </a:rPr>
              <a:t> Hand”</a:t>
            </a:r>
            <a:br>
              <a:rPr lang="en-DE" sz="2200" dirty="0">
                <a:solidFill>
                  <a:srgbClr val="0070C0"/>
                </a:solidFill>
              </a:rPr>
            </a:br>
            <a:r>
              <a:rPr lang="en-DE" sz="2200" dirty="0"/>
              <a:t>- Gründung eines Fördervereins</a:t>
            </a:r>
            <a:r>
              <a:rPr lang="en-GB" sz="2200" dirty="0"/>
              <a:t>			</a:t>
            </a:r>
            <a:r>
              <a:rPr lang="en-GB" sz="2200" dirty="0" err="1">
                <a:solidFill>
                  <a:srgbClr val="0070C0"/>
                </a:solidFill>
              </a:rPr>
              <a:t>erl</a:t>
            </a:r>
            <a:r>
              <a:rPr lang="en-GB" sz="2200" dirty="0">
                <a:solidFill>
                  <a:srgbClr val="0070C0"/>
                </a:solidFill>
              </a:rPr>
              <a:t>. </a:t>
            </a:r>
            <a:br>
              <a:rPr lang="en-DE" sz="2200" dirty="0"/>
            </a:br>
            <a:r>
              <a:rPr lang="en-DE" sz="2200" dirty="0"/>
              <a:t>- Aktivierung von Unterstützern / Spendern</a:t>
            </a:r>
            <a:r>
              <a:rPr lang="en-GB" sz="2200" dirty="0"/>
              <a:t>	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br>
              <a:rPr lang="en-DE" sz="2200" dirty="0"/>
            </a:br>
            <a:r>
              <a:rPr lang="en-DE" sz="2200" dirty="0"/>
              <a:t>- Prüfung von “anderen” Fördermöglichkeiten</a:t>
            </a:r>
            <a:r>
              <a:rPr lang="en-GB" sz="2200" dirty="0"/>
              <a:t>	</a:t>
            </a:r>
            <a:r>
              <a:rPr lang="en-DE" sz="2200" dirty="0"/>
              <a:t> 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in Arbeit </a:t>
            </a:r>
            <a:endParaRPr lang="en-DE" sz="2200" dirty="0">
              <a:solidFill>
                <a:srgbClr val="0070C0"/>
              </a:solidFill>
            </a:endParaRPr>
          </a:p>
          <a:p>
            <a:r>
              <a:rPr lang="en-DE" sz="2200" dirty="0"/>
              <a:t>Prüfen/Beachtung von Fristen</a:t>
            </a:r>
            <a:r>
              <a:rPr lang="en-GB" sz="2200" dirty="0"/>
              <a:t>				</a:t>
            </a:r>
            <a:r>
              <a:rPr lang="en-GB" sz="2200" dirty="0" err="1">
                <a:solidFill>
                  <a:srgbClr val="0070C0"/>
                </a:solidFill>
              </a:rPr>
              <a:t>unter</a:t>
            </a:r>
            <a:r>
              <a:rPr lang="en-GB" sz="2200" dirty="0">
                <a:solidFill>
                  <a:srgbClr val="0070C0"/>
                </a:solidFill>
              </a:rPr>
              <a:t> </a:t>
            </a:r>
            <a:r>
              <a:rPr lang="en-GB" sz="2200" dirty="0" err="1">
                <a:solidFill>
                  <a:srgbClr val="0070C0"/>
                </a:solidFill>
              </a:rPr>
              <a:t>Kontrolle</a:t>
            </a:r>
            <a:r>
              <a:rPr lang="en-GB" sz="2200" dirty="0"/>
              <a:t>	</a:t>
            </a:r>
            <a:endParaRPr lang="en-DE" sz="2200" dirty="0"/>
          </a:p>
          <a:p>
            <a:r>
              <a:rPr lang="en-DE" sz="2200" dirty="0"/>
              <a:t>Berücksichtigung der Auflagen des Denkmalschutzes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endParaRPr lang="en-DE" sz="2200" dirty="0"/>
          </a:p>
          <a:p>
            <a:r>
              <a:rPr lang="en-GB" sz="2200" dirty="0" err="1"/>
              <a:t>Ideensuche</a:t>
            </a:r>
            <a:r>
              <a:rPr lang="en-GB" sz="2200" dirty="0"/>
              <a:t> </a:t>
            </a:r>
            <a:r>
              <a:rPr lang="en-DE" sz="2200" dirty="0"/>
              <a:t>für Umgestaltungskonzepte : Blick auf schon umgestaltete Kirchen</a:t>
            </a:r>
            <a:r>
              <a:rPr lang="en-GB" sz="2200" dirty="0"/>
              <a:t>	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endParaRPr lang="en-DE" sz="2200" dirty="0">
              <a:solidFill>
                <a:srgbClr val="0070C0"/>
              </a:solidFill>
            </a:endParaRPr>
          </a:p>
          <a:p>
            <a:r>
              <a:rPr lang="en-DE" sz="2200" dirty="0"/>
              <a:t>Einbindung von Architekten (nach Klärung der grundsätzlichen </a:t>
            </a:r>
            <a:r>
              <a:rPr lang="en-GB" sz="2200" dirty="0"/>
              <a:t>Mach</a:t>
            </a:r>
            <a:r>
              <a:rPr lang="en-DE" sz="2200" dirty="0"/>
              <a:t>barkeit)</a:t>
            </a:r>
            <a:r>
              <a:rPr lang="en-GB" sz="2200" dirty="0"/>
              <a:t>		</a:t>
            </a:r>
            <a:r>
              <a:rPr lang="en-GB" sz="2200" dirty="0">
                <a:solidFill>
                  <a:srgbClr val="0070C0"/>
                </a:solidFill>
              </a:rPr>
              <a:t>in Arbeit </a:t>
            </a:r>
            <a:endParaRPr lang="en-DE" sz="2200" dirty="0"/>
          </a:p>
          <a:p>
            <a:r>
              <a:rPr lang="en-DE" sz="2200" dirty="0"/>
              <a:t>Und natürlich : Wiederherstellung der “alten”Kirche unter Nutzung aller ext</a:t>
            </a:r>
            <a:r>
              <a:rPr lang="en-GB" sz="2200" dirty="0"/>
              <a:t>.</a:t>
            </a:r>
            <a:r>
              <a:rPr lang="en-DE" sz="2200" dirty="0"/>
              <a:t> Mittel</a:t>
            </a:r>
            <a:r>
              <a:rPr lang="en-GB" sz="2200" dirty="0"/>
              <a:t>	</a:t>
            </a:r>
            <a:r>
              <a:rPr lang="en-GB" sz="2200" dirty="0">
                <a:solidFill>
                  <a:srgbClr val="0070C0"/>
                </a:solidFill>
              </a:rPr>
              <a:t>in Arbeit</a:t>
            </a:r>
            <a:endParaRPr lang="en-DE" sz="2200" dirty="0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BC7D63-70B2-4AA3-CDA0-FF2E4762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E5539BA8-DF4E-4671-ECC6-579A0E9842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A0B03-5A2A-274F-0638-A1673BEB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5342-1DDF-6CBA-5904-FC2F4A72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5480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2583" y="1095411"/>
            <a:ext cx="10487025" cy="5260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u="sng" dirty="0" err="1"/>
              <a:t>Aktuelle</a:t>
            </a:r>
            <a:r>
              <a:rPr lang="en-GB" sz="2000" b="1" u="sng" dirty="0"/>
              <a:t> </a:t>
            </a:r>
            <a:r>
              <a:rPr lang="en-GB" sz="2000" b="1" u="sng" dirty="0" err="1">
                <a:solidFill>
                  <a:srgbClr val="0070C0"/>
                </a:solidFill>
              </a:rPr>
              <a:t>Annahmen</a:t>
            </a:r>
            <a:r>
              <a:rPr lang="en-GB" sz="2000" b="1" u="sng" dirty="0"/>
              <a:t> </a:t>
            </a:r>
            <a:r>
              <a:rPr lang="en-GB" sz="2000" b="1" u="sng" dirty="0" err="1"/>
              <a:t>zu</a:t>
            </a:r>
            <a:r>
              <a:rPr lang="en-GB" sz="2000" b="1" u="sng" dirty="0"/>
              <a:t> </a:t>
            </a:r>
            <a:r>
              <a:rPr lang="en-GB" sz="2000" b="1" u="sng" dirty="0" err="1"/>
              <a:t>Besitz</a:t>
            </a:r>
            <a:r>
              <a:rPr lang="en-GB" sz="2000" b="1" u="sng" dirty="0"/>
              <a:t>/</a:t>
            </a:r>
            <a:r>
              <a:rPr lang="en-GB" sz="2000" b="1" u="sng" dirty="0" err="1"/>
              <a:t>Finanzierung</a:t>
            </a:r>
            <a:r>
              <a:rPr lang="en-GB" sz="2000" b="1" u="sng" dirty="0"/>
              <a:t>:</a:t>
            </a:r>
          </a:p>
          <a:p>
            <a:r>
              <a:rPr lang="en-GB" sz="2000" dirty="0"/>
              <a:t>Die </a:t>
            </a:r>
            <a:r>
              <a:rPr lang="en-GB" sz="2000" dirty="0" err="1"/>
              <a:t>kath</a:t>
            </a:r>
            <a:r>
              <a:rPr lang="en-GB" sz="2000" dirty="0"/>
              <a:t>. </a:t>
            </a:r>
            <a:r>
              <a:rPr lang="en-GB" sz="2000" dirty="0" err="1"/>
              <a:t>Kirchengemeinde</a:t>
            </a:r>
            <a:r>
              <a:rPr lang="en-GB" sz="2000" dirty="0"/>
              <a:t> Zweifall St. Rochus </a:t>
            </a:r>
            <a:r>
              <a:rPr lang="en-GB" sz="2000" dirty="0" err="1"/>
              <a:t>bleibt</a:t>
            </a:r>
            <a:r>
              <a:rPr lang="en-GB" sz="2000" dirty="0"/>
              <a:t> </a:t>
            </a:r>
            <a:r>
              <a:rPr lang="en-GB" sz="2000" dirty="0" err="1"/>
              <a:t>Besitzer</a:t>
            </a:r>
            <a:r>
              <a:rPr lang="en-GB" sz="2000" dirty="0"/>
              <a:t> des </a:t>
            </a:r>
            <a:r>
              <a:rPr lang="en-GB" sz="2000" dirty="0" err="1"/>
              <a:t>Gebäudes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und </a:t>
            </a:r>
            <a:r>
              <a:rPr lang="en-GB" sz="2000" dirty="0" err="1"/>
              <a:t>baut</a:t>
            </a:r>
            <a:r>
              <a:rPr lang="en-GB" sz="2000" dirty="0"/>
              <a:t> das </a:t>
            </a:r>
            <a:r>
              <a:rPr lang="en-GB" sz="2000" dirty="0" err="1"/>
              <a:t>Bürgerhaus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>
                <a:solidFill>
                  <a:srgbClr val="FF0000"/>
                </a:solidFill>
              </a:rPr>
              <a:t>- Details </a:t>
            </a:r>
            <a:r>
              <a:rPr lang="en-GB" sz="2000" b="1" dirty="0" err="1">
                <a:solidFill>
                  <a:srgbClr val="FF0000"/>
                </a:solidFill>
              </a:rPr>
              <a:t>sind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noch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absolut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unklar</a:t>
            </a:r>
            <a:r>
              <a:rPr lang="en-GB" sz="2000" b="1" dirty="0">
                <a:solidFill>
                  <a:srgbClr val="FF0000"/>
                </a:solidFill>
              </a:rPr>
              <a:t> - </a:t>
            </a:r>
            <a:br>
              <a:rPr lang="en-GB" sz="2000" dirty="0"/>
            </a:br>
            <a:br>
              <a:rPr lang="en-GB" sz="2000" dirty="0"/>
            </a:br>
            <a:r>
              <a:rPr lang="en-GB" sz="2400" dirty="0">
                <a:solidFill>
                  <a:srgbClr val="0070C0"/>
                </a:solidFill>
              </a:rPr>
              <a:t>ABER</a:t>
            </a:r>
            <a:r>
              <a:rPr lang="en-GB" sz="2000" dirty="0">
                <a:solidFill>
                  <a:srgbClr val="0070C0"/>
                </a:solidFill>
              </a:rPr>
              <a:t>, alle </a:t>
            </a:r>
            <a:r>
              <a:rPr lang="en-GB" sz="2000" dirty="0" err="1">
                <a:solidFill>
                  <a:srgbClr val="0070C0"/>
                </a:solidFill>
              </a:rPr>
              <a:t>anderen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denkbaren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Konstellationen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sind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b="1" u="sng" dirty="0" err="1">
                <a:solidFill>
                  <a:srgbClr val="0070C0"/>
                </a:solidFill>
              </a:rPr>
              <a:t>nicht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ausgeschlossen</a:t>
            </a:r>
            <a:r>
              <a:rPr lang="en-GB" sz="2000" dirty="0">
                <a:solidFill>
                  <a:srgbClr val="0070C0"/>
                </a:solidFill>
              </a:rPr>
              <a:t> !!!</a:t>
            </a:r>
          </a:p>
          <a:p>
            <a:r>
              <a:rPr lang="en-GB" sz="2000" dirty="0"/>
              <a:t>Ein neu </a:t>
            </a:r>
            <a:r>
              <a:rPr lang="en-GB" sz="2000" dirty="0" err="1"/>
              <a:t>gegründeter</a:t>
            </a:r>
            <a:r>
              <a:rPr lang="en-GB" sz="2000" dirty="0"/>
              <a:t> Verein </a:t>
            </a:r>
            <a:r>
              <a:rPr lang="en-GB" sz="2000" dirty="0" err="1"/>
              <a:t>z.B.</a:t>
            </a:r>
            <a:r>
              <a:rPr lang="en-GB" sz="2000" dirty="0"/>
              <a:t> “Förderverein für das </a:t>
            </a:r>
            <a:r>
              <a:rPr lang="en-GB" sz="2000" dirty="0" err="1"/>
              <a:t>Bürgerhaus</a:t>
            </a:r>
            <a:r>
              <a:rPr lang="en-GB" sz="2000" dirty="0"/>
              <a:t> Zweifall (</a:t>
            </a:r>
            <a:r>
              <a:rPr lang="en-GB" sz="2000" dirty="0" err="1"/>
              <a:t>e.V.</a:t>
            </a:r>
            <a:r>
              <a:rPr lang="en-GB" sz="2000" dirty="0"/>
              <a:t>)”, </a:t>
            </a:r>
            <a:br>
              <a:rPr lang="en-GB" sz="2000" dirty="0"/>
            </a:br>
            <a:r>
              <a:rPr lang="en-GB" sz="2000" dirty="0"/>
              <a:t>“</a:t>
            </a:r>
            <a:r>
              <a:rPr lang="en-GB" sz="2000" dirty="0" err="1"/>
              <a:t>betreibt</a:t>
            </a:r>
            <a:r>
              <a:rPr lang="en-GB" sz="2000" dirty="0"/>
              <a:t>” das </a:t>
            </a:r>
            <a:r>
              <a:rPr lang="en-GB" sz="2000" dirty="0" err="1"/>
              <a:t>Bürgerhaus</a:t>
            </a:r>
            <a:r>
              <a:rPr lang="en-GB" sz="2000" dirty="0"/>
              <a:t> </a:t>
            </a:r>
            <a:r>
              <a:rPr lang="en-GB" sz="2000" dirty="0" err="1"/>
              <a:t>langfristig</a:t>
            </a:r>
            <a:r>
              <a:rPr lang="en-GB" sz="2000" dirty="0"/>
              <a:t>. </a:t>
            </a:r>
            <a:br>
              <a:rPr lang="en-GB" sz="2000" dirty="0"/>
            </a:br>
            <a:r>
              <a:rPr lang="en-GB" sz="2000" dirty="0"/>
              <a:t>Der Verein: </a:t>
            </a:r>
            <a:br>
              <a:rPr lang="en-GB" sz="2000" dirty="0"/>
            </a:br>
            <a:r>
              <a:rPr lang="en-GB" sz="2000" dirty="0"/>
              <a:t>	- </a:t>
            </a:r>
            <a:r>
              <a:rPr lang="en-GB" sz="2000" dirty="0" err="1"/>
              <a:t>beantragt</a:t>
            </a:r>
            <a:r>
              <a:rPr lang="en-GB" sz="2000" dirty="0"/>
              <a:t> </a:t>
            </a:r>
            <a:r>
              <a:rPr lang="en-GB" sz="2000" dirty="0" err="1"/>
              <a:t>öffentliche</a:t>
            </a:r>
            <a:r>
              <a:rPr lang="en-GB" sz="2000" dirty="0"/>
              <a:t> </a:t>
            </a:r>
            <a:r>
              <a:rPr lang="en-GB" sz="2000" dirty="0" err="1"/>
              <a:t>Fördergelder</a:t>
            </a:r>
            <a:br>
              <a:rPr lang="en-GB" sz="2000" dirty="0"/>
            </a:br>
            <a:r>
              <a:rPr lang="en-GB" sz="2000" dirty="0"/>
              <a:t>	- </a:t>
            </a:r>
            <a:r>
              <a:rPr lang="en-GB" sz="2000" dirty="0" err="1"/>
              <a:t>akquiriert</a:t>
            </a:r>
            <a:r>
              <a:rPr lang="en-GB" sz="2000" dirty="0"/>
              <a:t> </a:t>
            </a:r>
            <a:r>
              <a:rPr lang="en-GB" sz="2000" dirty="0" err="1"/>
              <a:t>Spenden</a:t>
            </a:r>
            <a:r>
              <a:rPr lang="en-GB" sz="2000" dirty="0"/>
              <a:t> von </a:t>
            </a:r>
            <a:r>
              <a:rPr lang="en-GB" sz="2000" dirty="0" err="1"/>
              <a:t>Privatpersonen</a:t>
            </a:r>
            <a:r>
              <a:rPr lang="en-GB" sz="2000" dirty="0"/>
              <a:t> und </a:t>
            </a:r>
            <a:r>
              <a:rPr lang="en-GB" sz="2000" dirty="0" err="1"/>
              <a:t>Unternehmen</a:t>
            </a:r>
            <a:br>
              <a:rPr lang="en-GB" sz="2000" dirty="0"/>
            </a:br>
            <a:r>
              <a:rPr lang="en-GB" sz="2000" dirty="0"/>
              <a:t>	- </a:t>
            </a:r>
            <a:r>
              <a:rPr lang="en-GB" sz="2000" dirty="0" err="1"/>
              <a:t>mietet</a:t>
            </a:r>
            <a:r>
              <a:rPr lang="en-GB" sz="2000" dirty="0"/>
              <a:t> </a:t>
            </a:r>
            <a:r>
              <a:rPr lang="en-GB" sz="2000" dirty="0" err="1"/>
              <a:t>bzw</a:t>
            </a:r>
            <a:r>
              <a:rPr lang="en-GB" sz="2000" dirty="0"/>
              <a:t>. </a:t>
            </a:r>
            <a:r>
              <a:rPr lang="en-GB" sz="2000" dirty="0" err="1"/>
              <a:t>finanziert</a:t>
            </a:r>
            <a:r>
              <a:rPr lang="en-GB" sz="2000" dirty="0"/>
              <a:t> </a:t>
            </a:r>
            <a:r>
              <a:rPr lang="en-GB" sz="2000" dirty="0" err="1"/>
              <a:t>langfristig</a:t>
            </a:r>
            <a:r>
              <a:rPr lang="en-GB" sz="2000" dirty="0"/>
              <a:t> </a:t>
            </a:r>
            <a:r>
              <a:rPr lang="en-GB" sz="2000" dirty="0" err="1"/>
              <a:t>vertraglich</a:t>
            </a:r>
            <a:r>
              <a:rPr lang="en-GB" sz="2000" dirty="0"/>
              <a:t> </a:t>
            </a:r>
            <a:r>
              <a:rPr lang="en-GB" sz="2000" dirty="0" err="1"/>
              <a:t>fixiert</a:t>
            </a:r>
            <a:r>
              <a:rPr lang="en-GB" sz="2000" dirty="0"/>
              <a:t> </a:t>
            </a:r>
            <a:r>
              <a:rPr lang="en-GB" sz="2000" dirty="0" err="1"/>
              <a:t>große</a:t>
            </a:r>
            <a:r>
              <a:rPr lang="en-GB" sz="2000" dirty="0"/>
              <a:t> </a:t>
            </a:r>
            <a:r>
              <a:rPr lang="en-GB" sz="2000" dirty="0" err="1"/>
              <a:t>Teile</a:t>
            </a:r>
            <a:r>
              <a:rPr lang="en-GB" sz="2000" dirty="0"/>
              <a:t> des </a:t>
            </a:r>
            <a:r>
              <a:rPr lang="en-GB" sz="2000" dirty="0" err="1"/>
              <a:t>Bürgerhauses</a:t>
            </a:r>
            <a:br>
              <a:rPr lang="en-GB" sz="2000" dirty="0"/>
            </a:br>
            <a:r>
              <a:rPr lang="en-GB" sz="2000" dirty="0"/>
              <a:t>	- …..</a:t>
            </a:r>
          </a:p>
          <a:p>
            <a:r>
              <a:rPr lang="en-GB" sz="2000" dirty="0" err="1"/>
              <a:t>Langfristiger</a:t>
            </a:r>
            <a:r>
              <a:rPr lang="en-GB" sz="2000" dirty="0"/>
              <a:t> </a:t>
            </a:r>
            <a:r>
              <a:rPr lang="en-GB" sz="2000" dirty="0" err="1"/>
              <a:t>Mietvertrag</a:t>
            </a:r>
            <a:r>
              <a:rPr lang="en-GB" sz="2000" dirty="0"/>
              <a:t> </a:t>
            </a:r>
            <a:r>
              <a:rPr lang="en-GB" sz="2000" dirty="0" err="1"/>
              <a:t>mit</a:t>
            </a:r>
            <a:r>
              <a:rPr lang="en-GB" sz="2000" dirty="0"/>
              <a:t> der Stadt Stolberg </a:t>
            </a:r>
            <a:r>
              <a:rPr lang="en-GB" sz="2000" dirty="0" err="1"/>
              <a:t>inkl</a:t>
            </a:r>
            <a:r>
              <a:rPr lang="en-GB" sz="2000" dirty="0"/>
              <a:t>. </a:t>
            </a:r>
            <a:r>
              <a:rPr lang="en-GB" sz="2000" dirty="0" err="1"/>
              <a:t>Übernahmezusicherung</a:t>
            </a:r>
            <a:r>
              <a:rPr lang="en-GB" sz="2000" dirty="0"/>
              <a:t> der </a:t>
            </a:r>
            <a:r>
              <a:rPr lang="en-GB" sz="2000" dirty="0" err="1"/>
              <a:t>Betriebs</a:t>
            </a:r>
            <a:r>
              <a:rPr lang="en-GB" sz="2000" dirty="0"/>
              <a:t>- und </a:t>
            </a:r>
            <a:r>
              <a:rPr lang="en-GB" sz="2000" dirty="0" err="1"/>
              <a:t>Nebenkosten</a:t>
            </a:r>
            <a:r>
              <a:rPr lang="en-GB" sz="2000" dirty="0"/>
              <a:t> des </a:t>
            </a:r>
            <a:r>
              <a:rPr lang="en-GB" sz="2000" dirty="0" err="1"/>
              <a:t>gesamten</a:t>
            </a:r>
            <a:r>
              <a:rPr lang="en-GB" sz="2000" dirty="0"/>
              <a:t> </a:t>
            </a:r>
            <a:r>
              <a:rPr lang="en-GB" sz="2000" dirty="0" err="1"/>
              <a:t>Bürgerhauses</a:t>
            </a:r>
            <a:r>
              <a:rPr lang="en-GB" sz="2000" dirty="0"/>
              <a:t>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 err="1"/>
              <a:t>Beteiligung</a:t>
            </a:r>
            <a:r>
              <a:rPr lang="en-GB" sz="2000" dirty="0"/>
              <a:t> </a:t>
            </a:r>
            <a:r>
              <a:rPr lang="en-GB" sz="2000" dirty="0" err="1"/>
              <a:t>lokaler</a:t>
            </a:r>
            <a:r>
              <a:rPr lang="en-GB" sz="2000" dirty="0"/>
              <a:t> </a:t>
            </a:r>
            <a:r>
              <a:rPr lang="en-GB" sz="2000" dirty="0" err="1"/>
              <a:t>Geschäftspartner</a:t>
            </a:r>
            <a:r>
              <a:rPr lang="en-GB" sz="2000" dirty="0"/>
              <a:t> und </a:t>
            </a:r>
            <a:r>
              <a:rPr lang="en-GB" sz="2000" dirty="0" err="1"/>
              <a:t>Betriebe</a:t>
            </a:r>
            <a:r>
              <a:rPr lang="en-GB" sz="2000" dirty="0"/>
              <a:t> </a:t>
            </a:r>
            <a:r>
              <a:rPr lang="en-GB" sz="2000" dirty="0" err="1"/>
              <a:t>jeglicher</a:t>
            </a:r>
            <a:r>
              <a:rPr lang="en-GB" sz="2000" dirty="0"/>
              <a:t> Art an der </a:t>
            </a:r>
            <a:r>
              <a:rPr lang="en-GB" sz="2000" dirty="0" err="1"/>
              <a:t>Umsetzung</a:t>
            </a:r>
            <a:endParaRPr lang="en-GB" sz="2000" dirty="0"/>
          </a:p>
          <a:p>
            <a:pPr marL="0" indent="0">
              <a:buNone/>
            </a:pPr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8F0E-5511-940E-0A42-0B7821ADB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86F72DA6-7D1C-2F40-0C9B-6E36809C38C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B5BD-ED98-728B-65E5-860923B1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2238-CB8A-71E9-0154-32DE80BF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61</a:t>
            </a:fld>
            <a:endParaRPr lang="de-DE"/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59CE7137-C531-00CE-D665-BA490F558A68}"/>
              </a:ext>
            </a:extLst>
          </p:cNvPr>
          <p:cNvSpPr/>
          <p:nvPr/>
        </p:nvSpPr>
        <p:spPr>
          <a:xfrm flipH="1">
            <a:off x="4838699" y="1961443"/>
            <a:ext cx="457199" cy="484086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ightning Bolt 7">
            <a:extLst>
              <a:ext uri="{FF2B5EF4-FFF2-40B4-BE49-F238E27FC236}">
                <a16:creationId xmlns:a16="http://schemas.microsoft.com/office/drawing/2014/main" id="{12AB3914-5FD7-18A6-7B64-478D880FBD47}"/>
              </a:ext>
            </a:extLst>
          </p:cNvPr>
          <p:cNvSpPr/>
          <p:nvPr/>
        </p:nvSpPr>
        <p:spPr>
          <a:xfrm flipH="1">
            <a:off x="8610600" y="2283604"/>
            <a:ext cx="457199" cy="484086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994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2123" y="1298611"/>
            <a:ext cx="11160370" cy="33671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 err="1"/>
              <a:t>Mögliche</a:t>
            </a:r>
            <a:r>
              <a:rPr lang="en-GB" sz="2400" b="1" u="sng" dirty="0"/>
              <a:t> </a:t>
            </a:r>
            <a:r>
              <a:rPr lang="en-GB" sz="2400" b="1" u="sng" dirty="0" err="1"/>
              <a:t>öffentliche</a:t>
            </a:r>
            <a:r>
              <a:rPr lang="en-GB" sz="2400" b="1" u="sng" dirty="0"/>
              <a:t> </a:t>
            </a:r>
            <a:r>
              <a:rPr lang="en-GB" sz="2400" b="1" u="sng" dirty="0" err="1"/>
              <a:t>Förderprogramme</a:t>
            </a:r>
            <a:r>
              <a:rPr lang="en-GB" sz="2400" b="1" u="sng" dirty="0"/>
              <a:t>:</a:t>
            </a:r>
          </a:p>
          <a:p>
            <a:endParaRPr lang="en-GB" sz="2400" dirty="0"/>
          </a:p>
          <a:p>
            <a:r>
              <a:rPr lang="en-GB" sz="2400" dirty="0" err="1"/>
              <a:t>Heimatförderung</a:t>
            </a:r>
            <a:r>
              <a:rPr lang="en-GB" sz="2400" dirty="0"/>
              <a:t> , </a:t>
            </a:r>
            <a:r>
              <a:rPr lang="en-GB" sz="2400" dirty="0" err="1"/>
              <a:t>hier</a:t>
            </a:r>
            <a:r>
              <a:rPr lang="en-GB" sz="2400" dirty="0"/>
              <a:t> Heimat-</a:t>
            </a:r>
            <a:r>
              <a:rPr lang="en-GB" sz="2400" dirty="0" err="1"/>
              <a:t>Zeugnis</a:t>
            </a:r>
            <a:r>
              <a:rPr lang="en-GB" sz="2400" dirty="0"/>
              <a:t>  	- </a:t>
            </a:r>
            <a:r>
              <a:rPr lang="en-GB" sz="2400" dirty="0" err="1"/>
              <a:t>Erstanfrage</a:t>
            </a:r>
            <a:r>
              <a:rPr lang="en-GB" sz="2400" dirty="0"/>
              <a:t> </a:t>
            </a:r>
            <a:r>
              <a:rPr lang="en-GB" sz="2400" dirty="0" err="1"/>
              <a:t>negativ</a:t>
            </a:r>
            <a:r>
              <a:rPr lang="en-GB" sz="2400" dirty="0"/>
              <a:t>  –  </a:t>
            </a:r>
            <a:r>
              <a:rPr lang="en-GB" sz="2400" dirty="0" err="1"/>
              <a:t>Nachbesserung</a:t>
            </a:r>
            <a:r>
              <a:rPr lang="en-GB" sz="2400" dirty="0"/>
              <a:t> </a:t>
            </a:r>
            <a:r>
              <a:rPr lang="en-GB" sz="2400" dirty="0" err="1"/>
              <a:t>i.A.</a:t>
            </a:r>
            <a:r>
              <a:rPr lang="en-GB" sz="2400" dirty="0"/>
              <a:t>	</a:t>
            </a:r>
          </a:p>
          <a:p>
            <a:r>
              <a:rPr lang="de-DE" sz="2400" dirty="0"/>
              <a:t>Struktur- und Dorfentwicklung 		- Fristende war  15.04.24</a:t>
            </a:r>
            <a:endParaRPr lang="en-GB" sz="2400" dirty="0"/>
          </a:p>
          <a:p>
            <a:r>
              <a:rPr lang="en-GB" sz="2400" dirty="0"/>
              <a:t>KulturInvest2024 				- </a:t>
            </a:r>
            <a:r>
              <a:rPr lang="en-GB" sz="2400" dirty="0" err="1"/>
              <a:t>Fristende</a:t>
            </a:r>
            <a:r>
              <a:rPr lang="en-GB" sz="2400" dirty="0"/>
              <a:t> am 14.06.24 </a:t>
            </a:r>
          </a:p>
          <a:p>
            <a:r>
              <a:rPr lang="en-GB" sz="2400" dirty="0" err="1"/>
              <a:t>Dritte</a:t>
            </a:r>
            <a:r>
              <a:rPr lang="en-GB" sz="2400" dirty="0"/>
              <a:t> </a:t>
            </a:r>
            <a:r>
              <a:rPr lang="en-GB" sz="2400" dirty="0" err="1"/>
              <a:t>Orte</a:t>
            </a:r>
            <a:r>
              <a:rPr lang="en-GB" sz="2400" dirty="0"/>
              <a:t> – </a:t>
            </a:r>
            <a:r>
              <a:rPr lang="en-GB" sz="2400" dirty="0" err="1"/>
              <a:t>KulturFörderung</a:t>
            </a:r>
            <a:r>
              <a:rPr lang="en-GB" sz="2400" dirty="0"/>
              <a:t>		- ?</a:t>
            </a:r>
          </a:p>
          <a:p>
            <a:r>
              <a:rPr lang="en-GB" sz="2400" dirty="0"/>
              <a:t>…..</a:t>
            </a:r>
          </a:p>
          <a:p>
            <a:endParaRPr lang="en-GB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8F0E-5511-940E-0A42-0B7821ADB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86F72DA6-7D1C-2F40-0C9B-6E36809C38C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B5BD-ED98-728B-65E5-860923B1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2238-CB8A-71E9-0154-32DE80BF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65579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1075" y="1104192"/>
            <a:ext cx="10229850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DE" sz="2200" b="1" dirty="0"/>
              <a:t>Nächste Schritte </a:t>
            </a:r>
            <a:r>
              <a:rPr lang="en-GB" sz="2200" b="1" dirty="0">
                <a:solidFill>
                  <a:srgbClr val="0070C0"/>
                </a:solidFill>
              </a:rPr>
              <a:t> </a:t>
            </a:r>
            <a:endParaRPr lang="en-DE" sz="2200" b="1" dirty="0">
              <a:solidFill>
                <a:srgbClr val="0070C0"/>
              </a:solidFill>
            </a:endParaRPr>
          </a:p>
          <a:p>
            <a:r>
              <a:rPr lang="en-GB" sz="2200" dirty="0" err="1"/>
              <a:t>Enge</a:t>
            </a:r>
            <a:r>
              <a:rPr lang="en-GB" sz="2200" dirty="0"/>
              <a:t> </a:t>
            </a:r>
            <a:r>
              <a:rPr lang="en-GB" sz="2200" dirty="0" err="1"/>
              <a:t>Einbindung</a:t>
            </a:r>
            <a:r>
              <a:rPr lang="en-GB" sz="2200" dirty="0"/>
              <a:t> des </a:t>
            </a:r>
            <a:r>
              <a:rPr lang="en-GB" sz="2200" dirty="0" err="1"/>
              <a:t>Dorfes</a:t>
            </a:r>
            <a:r>
              <a:rPr lang="en-GB" sz="2200" dirty="0"/>
              <a:t> !!! </a:t>
            </a:r>
          </a:p>
          <a:p>
            <a:r>
              <a:rPr lang="en-GB" sz="2200" dirty="0" err="1"/>
              <a:t>Gründung</a:t>
            </a:r>
            <a:r>
              <a:rPr lang="en-GB" sz="2200" dirty="0"/>
              <a:t> von </a:t>
            </a:r>
            <a:r>
              <a:rPr lang="en-GB" sz="2200" dirty="0" err="1"/>
              <a:t>verschiedenen</a:t>
            </a:r>
            <a:r>
              <a:rPr lang="en-GB" sz="2200" dirty="0"/>
              <a:t> </a:t>
            </a:r>
            <a:r>
              <a:rPr lang="en-GB" sz="2200" dirty="0" err="1"/>
              <a:t>Arbeitsgruppen</a:t>
            </a:r>
            <a:r>
              <a:rPr lang="en-GB" sz="2200" dirty="0"/>
              <a:t> , </a:t>
            </a:r>
            <a:r>
              <a:rPr lang="en-GB" sz="2200" dirty="0" err="1"/>
              <a:t>idealerweise</a:t>
            </a:r>
            <a:r>
              <a:rPr lang="en-GB" sz="2200" dirty="0"/>
              <a:t> </a:t>
            </a:r>
            <a:r>
              <a:rPr lang="en-GB" sz="2200" dirty="0" err="1"/>
              <a:t>unter</a:t>
            </a:r>
            <a:r>
              <a:rPr lang="en-GB" sz="2200" dirty="0"/>
              <a:t> </a:t>
            </a:r>
            <a:r>
              <a:rPr lang="en-GB" sz="2200" dirty="0" err="1"/>
              <a:t>dem</a:t>
            </a:r>
            <a:r>
              <a:rPr lang="en-GB" sz="2200" dirty="0"/>
              <a:t> </a:t>
            </a:r>
            <a:r>
              <a:rPr lang="en-GB" sz="2200" dirty="0" err="1"/>
              <a:t>Dach</a:t>
            </a:r>
            <a:r>
              <a:rPr lang="en-GB" sz="2200" dirty="0"/>
              <a:t> des </a:t>
            </a:r>
            <a:r>
              <a:rPr lang="en-GB" sz="2200" dirty="0" err="1"/>
              <a:t>Fördervereins</a:t>
            </a:r>
            <a:r>
              <a:rPr lang="en-GB" sz="2200" dirty="0"/>
              <a:t> !!!!</a:t>
            </a:r>
            <a:br>
              <a:rPr lang="en-GB" sz="2200" dirty="0"/>
            </a:br>
            <a:r>
              <a:rPr lang="en-GB" sz="2200" dirty="0"/>
              <a:t>Darin : </a:t>
            </a:r>
            <a:br>
              <a:rPr lang="en-GB" sz="2200" dirty="0">
                <a:highlight>
                  <a:srgbClr val="FFFF00"/>
                </a:highlight>
              </a:rPr>
            </a:br>
            <a:r>
              <a:rPr lang="en-GB" sz="2200" dirty="0"/>
              <a:t>- </a:t>
            </a:r>
            <a:r>
              <a:rPr lang="en-GB" sz="2200" dirty="0" err="1"/>
              <a:t>Fixierung</a:t>
            </a:r>
            <a:r>
              <a:rPr lang="en-GB" sz="2200" dirty="0"/>
              <a:t> des </a:t>
            </a:r>
            <a:r>
              <a:rPr lang="en-GB" sz="2200" dirty="0" err="1"/>
              <a:t>optimalen</a:t>
            </a:r>
            <a:r>
              <a:rPr lang="en-GB" sz="2200" dirty="0"/>
              <a:t> Layouts für </a:t>
            </a:r>
            <a:r>
              <a:rPr lang="en-GB" sz="2200" dirty="0" err="1"/>
              <a:t>Kirche</a:t>
            </a:r>
            <a:r>
              <a:rPr lang="en-GB" sz="2200" dirty="0"/>
              <a:t> und Dorf/</a:t>
            </a:r>
            <a:r>
              <a:rPr lang="en-GB" sz="2200" dirty="0" err="1"/>
              <a:t>Vereine</a:t>
            </a:r>
            <a:r>
              <a:rPr lang="en-GB" sz="2200" dirty="0"/>
              <a:t> </a:t>
            </a:r>
            <a:br>
              <a:rPr lang="en-GB" sz="2200" dirty="0"/>
            </a:br>
            <a:r>
              <a:rPr lang="en-GB" sz="2200" dirty="0"/>
              <a:t>      (</a:t>
            </a:r>
            <a:r>
              <a:rPr lang="en-GB" sz="2200" dirty="0" err="1"/>
              <a:t>unter</a:t>
            </a:r>
            <a:r>
              <a:rPr lang="en-GB" sz="2200" dirty="0"/>
              <a:t> </a:t>
            </a:r>
            <a:r>
              <a:rPr lang="en-GB" sz="2200" dirty="0" err="1"/>
              <a:t>Berücksichtigung</a:t>
            </a:r>
            <a:r>
              <a:rPr lang="en-GB" sz="2200" dirty="0"/>
              <a:t> des </a:t>
            </a:r>
            <a:r>
              <a:rPr lang="en-GB" sz="2200" dirty="0" err="1"/>
              <a:t>Denkmalschutzes</a:t>
            </a:r>
            <a:r>
              <a:rPr lang="en-GB" sz="2200" dirty="0"/>
              <a:t>)</a:t>
            </a:r>
            <a:br>
              <a:rPr lang="en-GB" sz="2200" dirty="0"/>
            </a:br>
            <a:r>
              <a:rPr lang="en-GB" sz="2200" dirty="0"/>
              <a:t>- </a:t>
            </a:r>
            <a:r>
              <a:rPr lang="en-GB" sz="2200" dirty="0" err="1"/>
              <a:t>Detailliertere</a:t>
            </a:r>
            <a:r>
              <a:rPr lang="en-GB" sz="2200" dirty="0"/>
              <a:t> </a:t>
            </a:r>
            <a:r>
              <a:rPr lang="en-GB" sz="2200" dirty="0" err="1"/>
              <a:t>Kostenplanung</a:t>
            </a:r>
            <a:br>
              <a:rPr lang="en-GB" sz="2200" dirty="0"/>
            </a:br>
            <a:r>
              <a:rPr lang="en-GB" sz="2200" dirty="0"/>
              <a:t>- </a:t>
            </a:r>
            <a:r>
              <a:rPr lang="en-DE" sz="2200" dirty="0"/>
              <a:t>Klärung von </a:t>
            </a:r>
            <a:r>
              <a:rPr lang="en-GB" sz="2200" dirty="0" err="1"/>
              <a:t>weiteren</a:t>
            </a:r>
            <a:r>
              <a:rPr lang="en-GB" sz="2200" dirty="0"/>
              <a:t> </a:t>
            </a:r>
            <a:r>
              <a:rPr lang="en-DE" sz="2200" dirty="0"/>
              <a:t>Finanzierungsmöglichkeiten: </a:t>
            </a:r>
            <a:r>
              <a:rPr lang="en-GB" sz="2200" dirty="0"/>
              <a:t>		</a:t>
            </a:r>
            <a:br>
              <a:rPr lang="en-DE" sz="2200" dirty="0"/>
            </a:br>
            <a:r>
              <a:rPr lang="en-GB" sz="2200" dirty="0"/>
              <a:t>	- </a:t>
            </a:r>
            <a:r>
              <a:rPr lang="en-DE" sz="2200" dirty="0"/>
              <a:t>Förderverein</a:t>
            </a:r>
            <a:r>
              <a:rPr lang="en-GB" sz="2200" dirty="0"/>
              <a:t> / </a:t>
            </a:r>
            <a:r>
              <a:rPr lang="en-DE" sz="2200" dirty="0"/>
              <a:t>Unterstützer / Spender</a:t>
            </a:r>
            <a:br>
              <a:rPr lang="en-DE" sz="2200" dirty="0"/>
            </a:br>
            <a:r>
              <a:rPr lang="en-GB" sz="2200" dirty="0"/>
              <a:t>	</a:t>
            </a:r>
            <a:r>
              <a:rPr lang="en-DE" sz="2200" dirty="0"/>
              <a:t>- Prüfung von staatlichen und “anderen” Fördermöglichkeiten</a:t>
            </a:r>
            <a:br>
              <a:rPr lang="en-GB" sz="2200" dirty="0"/>
            </a:br>
            <a:r>
              <a:rPr lang="en-GB" sz="2200" dirty="0"/>
              <a:t>	- </a:t>
            </a:r>
            <a:r>
              <a:rPr lang="en-GB" sz="2200" dirty="0" err="1"/>
              <a:t>koordinierung</a:t>
            </a:r>
            <a:r>
              <a:rPr lang="en-GB" sz="2200" dirty="0"/>
              <a:t> von externe </a:t>
            </a:r>
            <a:r>
              <a:rPr lang="en-GB" sz="2200" dirty="0" err="1"/>
              <a:t>Hilfsangeboten</a:t>
            </a:r>
            <a:r>
              <a:rPr lang="en-GB" sz="2200" dirty="0"/>
              <a:t> ( </a:t>
            </a:r>
            <a:r>
              <a:rPr lang="en-GB" sz="2200" dirty="0" err="1"/>
              <a:t>z.B</a:t>
            </a:r>
            <a:r>
              <a:rPr lang="en-GB" sz="2200" dirty="0"/>
              <a:t> </a:t>
            </a:r>
            <a:r>
              <a:rPr lang="en-GB" sz="2200" dirty="0" err="1"/>
              <a:t>Jugendbauhütte</a:t>
            </a:r>
            <a:r>
              <a:rPr lang="en-GB" sz="2200" dirty="0"/>
              <a:t>)</a:t>
            </a:r>
            <a:br>
              <a:rPr lang="en-GB" sz="2200" dirty="0"/>
            </a:br>
            <a:r>
              <a:rPr lang="en-GB" sz="2200" dirty="0"/>
              <a:t>	- </a:t>
            </a:r>
            <a:r>
              <a:rPr lang="en-GB" sz="2200" dirty="0" err="1"/>
              <a:t>Gespräche</a:t>
            </a:r>
            <a:r>
              <a:rPr lang="en-GB" sz="2200" dirty="0"/>
              <a:t> </a:t>
            </a:r>
            <a:r>
              <a:rPr lang="en-GB" sz="2200" dirty="0" err="1"/>
              <a:t>mit</a:t>
            </a:r>
            <a:r>
              <a:rPr lang="en-GB" sz="2200" dirty="0"/>
              <a:t> </a:t>
            </a:r>
            <a:r>
              <a:rPr lang="en-GB" sz="2200" dirty="0" err="1"/>
              <a:t>Kreditinstituten</a:t>
            </a:r>
            <a:br>
              <a:rPr lang="en-GB" sz="2200" dirty="0"/>
            </a:br>
            <a:r>
              <a:rPr lang="en-GB" sz="2200" dirty="0"/>
              <a:t>	- </a:t>
            </a:r>
            <a:r>
              <a:rPr lang="en-GB" sz="2200" dirty="0" err="1"/>
              <a:t>Bausteine</a:t>
            </a:r>
            <a:br>
              <a:rPr lang="en-GB" sz="2200" dirty="0"/>
            </a:br>
            <a:r>
              <a:rPr lang="en-GB" sz="2200" dirty="0"/>
              <a:t>	</a:t>
            </a:r>
            <a:br>
              <a:rPr lang="en-GB" sz="2200" dirty="0"/>
            </a:br>
            <a:r>
              <a:rPr lang="en-GB" sz="2200" dirty="0"/>
              <a:t>- </a:t>
            </a:r>
            <a:r>
              <a:rPr lang="en-GB" sz="2200" dirty="0" err="1"/>
              <a:t>Schaffung</a:t>
            </a:r>
            <a:r>
              <a:rPr lang="en-GB" sz="2200" dirty="0"/>
              <a:t> von </a:t>
            </a:r>
            <a:r>
              <a:rPr lang="en-GB" sz="2200" dirty="0" err="1"/>
              <a:t>Grundlagen</a:t>
            </a:r>
            <a:r>
              <a:rPr lang="en-GB" sz="2200" dirty="0"/>
              <a:t> für die </a:t>
            </a:r>
            <a:r>
              <a:rPr lang="en-GB" sz="2200" dirty="0" err="1"/>
              <a:t>Entwidmung</a:t>
            </a:r>
            <a:r>
              <a:rPr lang="en-GB" sz="2200" dirty="0"/>
              <a:t> der </a:t>
            </a:r>
            <a:r>
              <a:rPr lang="en-GB" sz="2200" dirty="0" err="1"/>
              <a:t>neuen</a:t>
            </a:r>
            <a:r>
              <a:rPr lang="en-GB" sz="2200" dirty="0"/>
              <a:t> </a:t>
            </a:r>
            <a:r>
              <a:rPr lang="en-GB" sz="2200" dirty="0" err="1"/>
              <a:t>Kirche</a:t>
            </a:r>
            <a:endParaRPr lang="en-GB" sz="2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76E6A-0820-A126-D9C7-C24908430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6C2D27E4-5909-AE8A-A576-85488B0C5E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7CBF6-666B-4891-307B-C89A060C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FB5B-F8C3-42F7-6656-1C8B141E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9482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40333" y="1614782"/>
            <a:ext cx="8588663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/>
              <a:t>Was </a:t>
            </a:r>
            <a:r>
              <a:rPr lang="en-GB" sz="2000" b="1" dirty="0" err="1"/>
              <a:t>brauchen</a:t>
            </a:r>
            <a:r>
              <a:rPr lang="en-GB" sz="2000" b="1" dirty="0"/>
              <a:t> </a:t>
            </a:r>
            <a:r>
              <a:rPr lang="en-GB" sz="2000" b="1" dirty="0" err="1"/>
              <a:t>wir</a:t>
            </a:r>
            <a:r>
              <a:rPr lang="en-GB" sz="2000" b="1" dirty="0"/>
              <a:t> für die </a:t>
            </a:r>
            <a:r>
              <a:rPr lang="en-GB" sz="2000" b="1" dirty="0" err="1"/>
              <a:t>Arbeitsgruppen</a:t>
            </a:r>
            <a:r>
              <a:rPr lang="en-GB" sz="2000" b="1" dirty="0"/>
              <a:t>?</a:t>
            </a:r>
          </a:p>
          <a:p>
            <a:pPr marL="0" indent="0">
              <a:buNone/>
            </a:pPr>
            <a:r>
              <a:rPr lang="en-DE" sz="2000" b="1" dirty="0"/>
              <a:t> </a:t>
            </a:r>
            <a:r>
              <a:rPr lang="en-GB" sz="2000" b="1" dirty="0">
                <a:solidFill>
                  <a:srgbClr val="0070C0"/>
                </a:solidFill>
              </a:rPr>
              <a:t> </a:t>
            </a:r>
            <a:endParaRPr lang="en-DE" sz="2000" b="1" dirty="0">
              <a:solidFill>
                <a:srgbClr val="0070C0"/>
              </a:solidFill>
            </a:endParaRPr>
          </a:p>
          <a:p>
            <a:r>
              <a:rPr lang="en-GB" sz="2000" dirty="0"/>
              <a:t>EUCH !!!,  Menschen, die </a:t>
            </a:r>
            <a:r>
              <a:rPr lang="en-GB" sz="2000" dirty="0" err="1"/>
              <a:t>etwas</a:t>
            </a:r>
            <a:r>
              <a:rPr lang="en-GB" sz="2000" dirty="0"/>
              <a:t> für Zweifall bewegen </a:t>
            </a:r>
            <a:r>
              <a:rPr lang="en-GB" sz="2000" dirty="0" err="1"/>
              <a:t>wollen</a:t>
            </a:r>
            <a:br>
              <a:rPr lang="en-GB" sz="2000" dirty="0"/>
            </a:br>
            <a:r>
              <a:rPr lang="en-GB" sz="2000" dirty="0" err="1"/>
              <a:t>darunter</a:t>
            </a:r>
            <a:r>
              <a:rPr lang="en-GB" sz="2000" dirty="0"/>
              <a:t> </a:t>
            </a:r>
            <a:r>
              <a:rPr lang="en-GB" sz="2000" dirty="0" err="1"/>
              <a:t>z.B.</a:t>
            </a:r>
            <a:r>
              <a:rPr lang="en-GB" sz="2000" dirty="0"/>
              <a:t>: </a:t>
            </a:r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Architektur</a:t>
            </a:r>
            <a:r>
              <a:rPr lang="en-GB" sz="2000" dirty="0"/>
              <a:t>/</a:t>
            </a:r>
            <a:r>
              <a:rPr lang="en-GB" sz="2000" dirty="0" err="1"/>
              <a:t>Bauplanung</a:t>
            </a:r>
            <a:r>
              <a:rPr lang="en-GB" sz="2000" dirty="0"/>
              <a:t>, </a:t>
            </a:r>
            <a:r>
              <a:rPr lang="en-GB" sz="2000" dirty="0" err="1"/>
              <a:t>Gebäude</a:t>
            </a:r>
            <a:r>
              <a:rPr lang="en-GB" sz="2000" dirty="0"/>
              <a:t> &amp; Technik </a:t>
            </a:r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Öffentlichkeitsarbeit</a:t>
            </a:r>
            <a:endParaRPr lang="en-GB" sz="2000" dirty="0"/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Förderanträge</a:t>
            </a:r>
            <a:endParaRPr lang="en-GB" sz="2000" dirty="0"/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die </a:t>
            </a:r>
            <a:r>
              <a:rPr lang="en-GB" sz="2000" dirty="0" err="1"/>
              <a:t>Akquise</a:t>
            </a:r>
            <a:r>
              <a:rPr lang="en-GB" sz="2000" dirty="0"/>
              <a:t> von </a:t>
            </a:r>
            <a:r>
              <a:rPr lang="en-GB" sz="2000" dirty="0" err="1"/>
              <a:t>Spendern</a:t>
            </a:r>
            <a:r>
              <a:rPr lang="en-GB" sz="2000" dirty="0"/>
              <a:t> und </a:t>
            </a:r>
            <a:r>
              <a:rPr lang="en-GB" sz="2000" dirty="0" err="1"/>
              <a:t>Unterstützern</a:t>
            </a:r>
            <a:endParaRPr lang="en-GB" sz="2000" dirty="0"/>
          </a:p>
          <a:p>
            <a:r>
              <a:rPr lang="en-GB" sz="2000" dirty="0"/>
              <a:t>Alles was </a:t>
            </a:r>
            <a:r>
              <a:rPr lang="en-GB" sz="2000" dirty="0" err="1"/>
              <a:t>sonst</a:t>
            </a:r>
            <a:r>
              <a:rPr lang="en-GB" sz="2000" dirty="0"/>
              <a:t> </a:t>
            </a:r>
            <a:r>
              <a:rPr lang="en-GB" sz="2000" dirty="0" err="1"/>
              <a:t>noch</a:t>
            </a:r>
            <a:r>
              <a:rPr lang="en-GB" sz="2000" dirty="0"/>
              <a:t> </a:t>
            </a:r>
            <a:r>
              <a:rPr lang="en-GB" sz="2000" dirty="0" err="1"/>
              <a:t>hilft</a:t>
            </a:r>
            <a:r>
              <a:rPr lang="en-GB" sz="2000" dirty="0"/>
              <a:t> das </a:t>
            </a:r>
            <a:r>
              <a:rPr lang="en-GB" sz="2000" dirty="0" err="1"/>
              <a:t>Ziel</a:t>
            </a:r>
            <a:r>
              <a:rPr lang="en-GB" sz="2000" dirty="0"/>
              <a:t>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erreichen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76E6A-0820-A126-D9C7-C24908430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6C2D27E4-5909-AE8A-A576-85488B0C5E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7CBF6-666B-4891-307B-C89A060C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FB5B-F8C3-42F7-6656-1C8B141E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2927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40333" y="1614782"/>
            <a:ext cx="8588663" cy="505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/>
              <a:t>Was </a:t>
            </a:r>
            <a:r>
              <a:rPr lang="en-GB" sz="2000" b="1" dirty="0" err="1"/>
              <a:t>brauchen</a:t>
            </a:r>
            <a:r>
              <a:rPr lang="en-GB" sz="2000" b="1" dirty="0"/>
              <a:t> </a:t>
            </a:r>
            <a:r>
              <a:rPr lang="en-GB" sz="2000" b="1" dirty="0" err="1"/>
              <a:t>wir</a:t>
            </a:r>
            <a:r>
              <a:rPr lang="en-GB" sz="2000" b="1" dirty="0"/>
              <a:t> für die </a:t>
            </a:r>
            <a:r>
              <a:rPr lang="en-GB" sz="2000" b="1" dirty="0" err="1"/>
              <a:t>Arbeitsgruppen</a:t>
            </a:r>
            <a:r>
              <a:rPr lang="en-GB" sz="2000" b="1" dirty="0"/>
              <a:t>?</a:t>
            </a:r>
          </a:p>
          <a:p>
            <a:pPr marL="0" indent="0">
              <a:buNone/>
            </a:pPr>
            <a:r>
              <a:rPr lang="en-DE" sz="2000" b="1" dirty="0"/>
              <a:t> </a:t>
            </a:r>
            <a:r>
              <a:rPr lang="en-GB" sz="2000" b="1" dirty="0">
                <a:solidFill>
                  <a:srgbClr val="0070C0"/>
                </a:solidFill>
              </a:rPr>
              <a:t> </a:t>
            </a:r>
            <a:endParaRPr lang="en-DE" sz="2000" b="1" dirty="0">
              <a:solidFill>
                <a:srgbClr val="0070C0"/>
              </a:solidFill>
            </a:endParaRPr>
          </a:p>
          <a:p>
            <a:r>
              <a:rPr lang="en-GB" sz="2000" dirty="0"/>
              <a:t>EUCH !!!,  Menschen, die </a:t>
            </a:r>
            <a:r>
              <a:rPr lang="en-GB" sz="2000" dirty="0" err="1"/>
              <a:t>etwas</a:t>
            </a:r>
            <a:r>
              <a:rPr lang="en-GB" sz="2000" dirty="0"/>
              <a:t> für Zweifall bewegen </a:t>
            </a:r>
            <a:r>
              <a:rPr lang="en-GB" sz="2000" dirty="0" err="1"/>
              <a:t>wollen</a:t>
            </a:r>
            <a:br>
              <a:rPr lang="en-GB" sz="2000" dirty="0"/>
            </a:br>
            <a:r>
              <a:rPr lang="en-GB" sz="2000" dirty="0" err="1"/>
              <a:t>darunter</a:t>
            </a:r>
            <a:r>
              <a:rPr lang="en-GB" sz="2000" dirty="0"/>
              <a:t> </a:t>
            </a:r>
            <a:r>
              <a:rPr lang="en-GB" sz="2000" dirty="0" err="1"/>
              <a:t>z.B.</a:t>
            </a:r>
            <a:r>
              <a:rPr lang="en-GB" sz="2000" dirty="0"/>
              <a:t>: </a:t>
            </a:r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Architektur</a:t>
            </a:r>
            <a:r>
              <a:rPr lang="en-GB" sz="2000" dirty="0"/>
              <a:t>/</a:t>
            </a:r>
            <a:r>
              <a:rPr lang="en-GB" sz="2000" dirty="0" err="1"/>
              <a:t>Bauplanung</a:t>
            </a:r>
            <a:r>
              <a:rPr lang="en-GB" sz="2000" dirty="0"/>
              <a:t>, </a:t>
            </a:r>
            <a:r>
              <a:rPr lang="en-GB" sz="2000" dirty="0" err="1"/>
              <a:t>Gebäude</a:t>
            </a:r>
            <a:r>
              <a:rPr lang="en-GB" sz="2000" dirty="0"/>
              <a:t> &amp; Technik </a:t>
            </a:r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Öffentlichkeitsarbeit</a:t>
            </a:r>
            <a:endParaRPr lang="en-GB" sz="2000" dirty="0"/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</a:t>
            </a:r>
            <a:r>
              <a:rPr lang="en-GB" sz="2000" dirty="0" err="1"/>
              <a:t>Förderanträge</a:t>
            </a:r>
            <a:endParaRPr lang="en-GB" sz="2000" dirty="0"/>
          </a:p>
          <a:p>
            <a:r>
              <a:rPr lang="en-GB" sz="2000" dirty="0" err="1"/>
              <a:t>Interessierte</a:t>
            </a:r>
            <a:r>
              <a:rPr lang="en-GB" sz="2000" dirty="0"/>
              <a:t> / </a:t>
            </a:r>
            <a:r>
              <a:rPr lang="en-GB" sz="2000" dirty="0" err="1"/>
              <a:t>Experten</a:t>
            </a:r>
            <a:r>
              <a:rPr lang="en-GB" sz="2000" dirty="0"/>
              <a:t> für die </a:t>
            </a:r>
            <a:r>
              <a:rPr lang="en-GB" sz="2000" dirty="0" err="1"/>
              <a:t>Akquise</a:t>
            </a:r>
            <a:r>
              <a:rPr lang="en-GB" sz="2000" dirty="0"/>
              <a:t> von </a:t>
            </a:r>
            <a:r>
              <a:rPr lang="en-GB" sz="2000" dirty="0" err="1"/>
              <a:t>Spendern</a:t>
            </a:r>
            <a:r>
              <a:rPr lang="en-GB" sz="2000" dirty="0"/>
              <a:t> und </a:t>
            </a:r>
            <a:r>
              <a:rPr lang="en-GB" sz="2000" dirty="0" err="1"/>
              <a:t>Unterstützern</a:t>
            </a:r>
            <a:endParaRPr lang="en-GB" sz="2000" dirty="0"/>
          </a:p>
          <a:p>
            <a:r>
              <a:rPr lang="en-GB" sz="2000" dirty="0"/>
              <a:t>Alles was </a:t>
            </a:r>
            <a:r>
              <a:rPr lang="en-GB" sz="2000" dirty="0" err="1"/>
              <a:t>sonst</a:t>
            </a:r>
            <a:r>
              <a:rPr lang="en-GB" sz="2000" dirty="0"/>
              <a:t> </a:t>
            </a:r>
            <a:r>
              <a:rPr lang="en-GB" sz="2000" dirty="0" err="1"/>
              <a:t>noch</a:t>
            </a:r>
            <a:r>
              <a:rPr lang="en-GB" sz="2000" dirty="0"/>
              <a:t> </a:t>
            </a:r>
            <a:r>
              <a:rPr lang="en-GB" sz="2000" dirty="0" err="1"/>
              <a:t>hilft</a:t>
            </a:r>
            <a:r>
              <a:rPr lang="en-GB" sz="2000" dirty="0"/>
              <a:t> das </a:t>
            </a:r>
            <a:r>
              <a:rPr lang="en-GB" sz="2000" dirty="0" err="1"/>
              <a:t>Ziel</a:t>
            </a:r>
            <a:r>
              <a:rPr lang="en-GB" sz="2000" dirty="0"/>
              <a:t> </a:t>
            </a:r>
            <a:r>
              <a:rPr lang="en-GB" sz="2000" dirty="0" err="1"/>
              <a:t>zu</a:t>
            </a:r>
            <a:r>
              <a:rPr lang="en-GB" sz="2000" dirty="0"/>
              <a:t> </a:t>
            </a:r>
            <a:r>
              <a:rPr lang="en-GB" sz="2000" dirty="0" err="1"/>
              <a:t>erreichen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76E6A-0820-A126-D9C7-C24908430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6C2D27E4-5909-AE8A-A576-85488B0C5E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7CBF6-666B-4891-307B-C89A060C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FB5B-F8C3-42F7-6656-1C8B141E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65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288A88-9B9E-2786-C149-F2DAE65B8322}"/>
              </a:ext>
            </a:extLst>
          </p:cNvPr>
          <p:cNvSpPr/>
          <p:nvPr/>
        </p:nvSpPr>
        <p:spPr>
          <a:xfrm rot="1098939">
            <a:off x="7508212" y="3645616"/>
            <a:ext cx="382046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Erster</a:t>
            </a:r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GB" sz="32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Termin</a:t>
            </a:r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für alle </a:t>
            </a:r>
            <a:r>
              <a:rPr lang="en-GB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MITMACHER</a:t>
            </a:r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 18.06.24 </a:t>
            </a:r>
          </a:p>
          <a:p>
            <a:pPr algn="ctr"/>
            <a:r>
              <a:rPr lang="en-GB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um 19.00 </a:t>
            </a:r>
            <a:r>
              <a:rPr lang="en-GB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Uhr</a:t>
            </a:r>
            <a:r>
              <a:rPr lang="en-GB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</a:p>
          <a:p>
            <a:pPr algn="ctr"/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Kath. </a:t>
            </a:r>
            <a:r>
              <a:rPr lang="en-GB" sz="32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Kirche</a:t>
            </a:r>
            <a:r>
              <a:rPr lang="en-GB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Zweifall</a:t>
            </a:r>
          </a:p>
        </p:txBody>
      </p:sp>
    </p:spTree>
    <p:extLst>
      <p:ext uri="{BB962C8B-B14F-4D97-AF65-F5344CB8AC3E}">
        <p14:creationId xmlns:p14="http://schemas.microsoft.com/office/powerpoint/2010/main" val="29844544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89539" y="1304318"/>
            <a:ext cx="8225936" cy="45962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dirty="0" err="1"/>
              <a:t>Einladung</a:t>
            </a:r>
            <a:r>
              <a:rPr lang="en-GB" b="1" dirty="0"/>
              <a:t> </a:t>
            </a:r>
            <a:r>
              <a:rPr lang="en-GB" b="1" dirty="0" err="1"/>
              <a:t>zur</a:t>
            </a:r>
            <a:r>
              <a:rPr lang="en-GB" b="1" dirty="0"/>
              <a:t> (</a:t>
            </a:r>
            <a:r>
              <a:rPr lang="en-GB" b="1" dirty="0" err="1"/>
              <a:t>offenen</a:t>
            </a:r>
            <a:r>
              <a:rPr lang="en-GB" b="1" dirty="0"/>
              <a:t>) </a:t>
            </a:r>
            <a:r>
              <a:rPr lang="en-GB" b="1" dirty="0" err="1"/>
              <a:t>Mitgliederversammlung</a:t>
            </a:r>
            <a:r>
              <a:rPr lang="en-GB" b="1" dirty="0"/>
              <a:t> des </a:t>
            </a:r>
            <a:br>
              <a:rPr lang="en-GB" b="1" dirty="0"/>
            </a:br>
            <a:r>
              <a:rPr lang="en-GB" b="1" dirty="0" err="1"/>
              <a:t>Fördervereins</a:t>
            </a:r>
            <a:r>
              <a:rPr lang="en-GB" b="1" dirty="0"/>
              <a:t> für das </a:t>
            </a:r>
            <a:r>
              <a:rPr lang="en-GB" b="1" dirty="0" err="1"/>
              <a:t>Bürgerhaus</a:t>
            </a:r>
            <a:r>
              <a:rPr lang="en-GB" b="1" dirty="0"/>
              <a:t> Zweifall?</a:t>
            </a:r>
            <a:br>
              <a:rPr lang="en-GB" sz="2000" b="1" dirty="0"/>
            </a:br>
            <a:r>
              <a:rPr lang="en-GB" sz="2000" b="1" dirty="0"/>
              <a:t>-----------</a:t>
            </a:r>
          </a:p>
          <a:p>
            <a:pPr marL="0" indent="0" algn="ctr">
              <a:buNone/>
            </a:pPr>
            <a:r>
              <a:rPr lang="en-GB" sz="1800" b="1" dirty="0" err="1"/>
              <a:t>Termin</a:t>
            </a:r>
            <a:r>
              <a:rPr lang="en-GB" sz="1800" b="1" dirty="0"/>
              <a:t> : 18.06.2024, 19.00 </a:t>
            </a:r>
            <a:r>
              <a:rPr lang="en-GB" sz="1800" b="1" dirty="0" err="1"/>
              <a:t>Uhr</a:t>
            </a:r>
            <a:br>
              <a:rPr lang="en-GB" sz="1800" b="1" dirty="0"/>
            </a:br>
            <a:r>
              <a:rPr lang="en-GB" sz="1800" b="1" dirty="0"/>
              <a:t>Ort : Kath. </a:t>
            </a:r>
            <a:r>
              <a:rPr lang="en-GB" sz="1800" b="1" dirty="0" err="1"/>
              <a:t>Kirche</a:t>
            </a:r>
            <a:r>
              <a:rPr lang="en-GB" sz="1800" b="1" dirty="0"/>
              <a:t> Zweifall</a:t>
            </a:r>
            <a:endParaRPr lang="en-GB" sz="2000" b="1" dirty="0"/>
          </a:p>
          <a:p>
            <a:pPr marL="0" indent="0">
              <a:buNone/>
            </a:pPr>
            <a:r>
              <a:rPr lang="en-GB" sz="2400" b="1" dirty="0" err="1"/>
              <a:t>Tagesordnung</a:t>
            </a:r>
            <a:r>
              <a:rPr lang="en-GB" sz="2400" b="1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Begrüßung</a:t>
            </a:r>
            <a:r>
              <a:rPr lang="en-GB" dirty="0"/>
              <a:t> und </a:t>
            </a:r>
            <a:r>
              <a:rPr lang="en-GB" dirty="0" err="1"/>
              <a:t>Einleitung</a:t>
            </a: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Vorstellung</a:t>
            </a:r>
            <a:r>
              <a:rPr lang="en-GB" dirty="0"/>
              <a:t> der </a:t>
            </a:r>
            <a:r>
              <a:rPr lang="en-GB" dirty="0" err="1"/>
              <a:t>Satzung</a:t>
            </a: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Bericht</a:t>
            </a:r>
            <a:r>
              <a:rPr lang="en-GB" dirty="0"/>
              <a:t> des </a:t>
            </a:r>
            <a:r>
              <a:rPr lang="en-GB" dirty="0" err="1"/>
              <a:t>Vorstandes</a:t>
            </a: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Bestätigung</a:t>
            </a:r>
            <a:r>
              <a:rPr lang="en-GB" dirty="0"/>
              <a:t> / Wahl des </a:t>
            </a:r>
            <a:r>
              <a:rPr lang="en-GB" dirty="0" err="1"/>
              <a:t>gesamten</a:t>
            </a:r>
            <a:r>
              <a:rPr lang="en-GB" dirty="0"/>
              <a:t> </a:t>
            </a:r>
            <a:r>
              <a:rPr lang="en-GB" dirty="0" err="1"/>
              <a:t>Vorstandes</a:t>
            </a: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Bildung</a:t>
            </a:r>
            <a:r>
              <a:rPr lang="en-GB" dirty="0"/>
              <a:t> von </a:t>
            </a:r>
            <a:r>
              <a:rPr lang="en-GB" dirty="0" err="1"/>
              <a:t>Arbeitsgruppen</a:t>
            </a: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Sonstiges</a:t>
            </a:r>
            <a:endParaRPr lang="en-GB" dirty="0"/>
          </a:p>
          <a:p>
            <a:pPr marL="0" indent="0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marL="0" indent="0" algn="ctr">
              <a:buNone/>
            </a:pPr>
            <a:endParaRPr lang="en-GB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76E6A-0820-A126-D9C7-C24908430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755" y="380847"/>
            <a:ext cx="3464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Bürgerhaus</a:t>
            </a:r>
            <a:r>
              <a:rPr lang="en-GB" altLang="de-DE" sz="2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</a:t>
            </a:r>
            <a:endParaRPr lang="de-DE" altLang="de-DE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Bild 7" descr="Datei:Pfarrkirche St. Rochus - Zweifall.jpg – Wikipedia">
            <a:extLst>
              <a:ext uri="{FF2B5EF4-FFF2-40B4-BE49-F238E27FC236}">
                <a16:creationId xmlns:a16="http://schemas.microsoft.com/office/drawing/2014/main" id="{6C2D27E4-5909-AE8A-A576-85488B0C5E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2" y="229379"/>
            <a:ext cx="179959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7CBF6-666B-4891-307B-C89A060C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FB5B-F8C3-42F7-6656-1C8B141E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1389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77647" y="1304318"/>
            <a:ext cx="8104553" cy="541715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Es gab </a:t>
            </a:r>
            <a:r>
              <a:rPr lang="en-GB" sz="2400" b="1" dirty="0" err="1"/>
              <a:t>schon</a:t>
            </a:r>
            <a:r>
              <a:rPr lang="en-GB" sz="2400" b="1" dirty="0"/>
              <a:t> </a:t>
            </a:r>
            <a:r>
              <a:rPr lang="en-GB" sz="2400" b="1" dirty="0" err="1"/>
              <a:t>viel</a:t>
            </a:r>
            <a:r>
              <a:rPr lang="en-GB" sz="2400" b="1" dirty="0"/>
              <a:t> </a:t>
            </a:r>
            <a:r>
              <a:rPr lang="en-GB" sz="2400" b="1" dirty="0" err="1"/>
              <a:t>Vorarbeit</a:t>
            </a:r>
            <a:r>
              <a:rPr lang="en-GB" sz="2400" b="1" dirty="0"/>
              <a:t>…….</a:t>
            </a:r>
          </a:p>
          <a:p>
            <a:pPr marL="0" indent="0">
              <a:buNone/>
            </a:pPr>
            <a:r>
              <a:rPr lang="en-GB" sz="2400" b="1" dirty="0" err="1"/>
              <a:t>nur</a:t>
            </a:r>
            <a:r>
              <a:rPr lang="en-GB" sz="2400" b="1" dirty="0"/>
              <a:t> </a:t>
            </a:r>
            <a:r>
              <a:rPr lang="en-GB" sz="2400" b="1" dirty="0" err="1"/>
              <a:t>wenig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</a:t>
            </a:r>
            <a:r>
              <a:rPr lang="en-GB" sz="2400" b="1" dirty="0" err="1"/>
              <a:t>finanziert</a:t>
            </a:r>
            <a:r>
              <a:rPr lang="en-GB" sz="2400" b="1" dirty="0"/>
              <a:t>…..</a:t>
            </a:r>
          </a:p>
          <a:p>
            <a:pPr marL="0" indent="0">
              <a:buNone/>
            </a:pPr>
            <a:r>
              <a:rPr lang="en-GB" sz="2400" b="1" dirty="0" err="1"/>
              <a:t>aber</a:t>
            </a:r>
            <a:r>
              <a:rPr lang="en-GB" sz="2400" b="1" dirty="0"/>
              <a:t> </a:t>
            </a:r>
            <a:r>
              <a:rPr lang="en-GB" sz="2400" b="1" dirty="0" err="1"/>
              <a:t>nichts</a:t>
            </a:r>
            <a:r>
              <a:rPr lang="en-GB" sz="2400" b="1" dirty="0"/>
              <a:t> </a:t>
            </a:r>
            <a:r>
              <a:rPr lang="en-GB" sz="2400" b="1" dirty="0" err="1"/>
              <a:t>ist</a:t>
            </a:r>
            <a:r>
              <a:rPr lang="en-GB" sz="2400" b="1" dirty="0"/>
              <a:t> fix …..</a:t>
            </a:r>
          </a:p>
          <a:p>
            <a:pPr marL="0" indent="0">
              <a:buNone/>
            </a:pPr>
            <a:r>
              <a:rPr lang="en-GB" sz="2400" b="1" dirty="0"/>
              <a:t>und es </a:t>
            </a:r>
            <a:r>
              <a:rPr lang="en-GB" sz="2400" b="1" dirty="0" err="1"/>
              <a:t>geht</a:t>
            </a:r>
            <a:r>
              <a:rPr lang="en-GB" sz="2400" b="1" dirty="0"/>
              <a:t> NUR……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9B9D45-2715-94FD-6820-B90D68D3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908" y="294877"/>
            <a:ext cx="678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GB" altLang="de-DE" sz="2800" dirty="0" err="1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Bürgerversammlung</a:t>
            </a:r>
            <a:r>
              <a:rPr lang="en-GB" altLang="de-DE" sz="2800" dirty="0">
                <a:solidFill>
                  <a:srgbClr val="FF006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Zweifall 2024-06-12 </a:t>
            </a:r>
            <a:endParaRPr lang="de-DE" altLang="de-DE" sz="28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C8B4-BA53-4232-91D0-7BD3EE39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6BF75-9481-DFC6-0AAC-D93BB7B6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67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571D6-335E-0485-F2CA-469AE9D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463" y="294877"/>
            <a:ext cx="1238830" cy="13132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F044F3-BF07-7D8A-6914-699B9C698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63" y="3609179"/>
            <a:ext cx="10431137" cy="239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057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D4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5AF648-DFAA-A443-D814-155984E79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124" y="489578"/>
            <a:ext cx="4276300" cy="6151660"/>
          </a:xfrm>
          <a:prstGeom prst="rect">
            <a:avLst/>
          </a:prstGeom>
        </p:spPr>
      </p:pic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6B6ED985-C5BF-AC76-42E0-A6519A8C705D}"/>
              </a:ext>
            </a:extLst>
          </p:cNvPr>
          <p:cNvSpPr txBox="1">
            <a:spLocks/>
          </p:cNvSpPr>
          <p:nvPr/>
        </p:nvSpPr>
        <p:spPr>
          <a:xfrm>
            <a:off x="466531" y="1391727"/>
            <a:ext cx="4825597" cy="4729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 err="1">
                <a:solidFill>
                  <a:srgbClr val="0070C0"/>
                </a:solidFill>
              </a:rPr>
              <a:t>Vielen</a:t>
            </a:r>
            <a:r>
              <a:rPr lang="en-GB" sz="4000" b="1" dirty="0">
                <a:solidFill>
                  <a:srgbClr val="0070C0"/>
                </a:solidFill>
              </a:rPr>
              <a:t> Dank für </a:t>
            </a:r>
            <a:r>
              <a:rPr lang="en-GB" sz="4000" b="1" dirty="0" err="1">
                <a:solidFill>
                  <a:srgbClr val="0070C0"/>
                </a:solidFill>
              </a:rPr>
              <a:t>Ihre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Aufmerksamkeit</a:t>
            </a:r>
            <a:r>
              <a:rPr lang="en-GB" sz="4000" b="1" dirty="0">
                <a:solidFill>
                  <a:srgbClr val="0070C0"/>
                </a:solidFill>
              </a:rPr>
              <a:t> !</a:t>
            </a:r>
          </a:p>
          <a:p>
            <a:r>
              <a:rPr lang="en-GB" sz="4000" b="1" dirty="0">
                <a:solidFill>
                  <a:srgbClr val="0070C0"/>
                </a:solidFill>
              </a:rPr>
              <a:t> </a:t>
            </a:r>
          </a:p>
          <a:p>
            <a:r>
              <a:rPr lang="en-GB" sz="4000" b="1" dirty="0">
                <a:solidFill>
                  <a:srgbClr val="0070C0"/>
                </a:solidFill>
              </a:rPr>
              <a:t>-----</a:t>
            </a:r>
          </a:p>
          <a:p>
            <a:endParaRPr lang="en-GB" sz="4000" b="1" dirty="0">
              <a:solidFill>
                <a:srgbClr val="0070C0"/>
              </a:solidFill>
            </a:endParaRPr>
          </a:p>
          <a:p>
            <a:r>
              <a:rPr lang="en-GB" sz="4000" b="1" dirty="0" err="1">
                <a:solidFill>
                  <a:srgbClr val="0070C0"/>
                </a:solidFill>
              </a:rPr>
              <a:t>Offene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Diskussion</a:t>
            </a:r>
            <a:endParaRPr lang="en-GB" sz="4000" b="1" dirty="0">
              <a:solidFill>
                <a:srgbClr val="0070C0"/>
              </a:solidFill>
            </a:endParaRPr>
          </a:p>
          <a:p>
            <a:endParaRPr lang="en-GB" sz="4000" b="1" dirty="0">
              <a:solidFill>
                <a:srgbClr val="0070C0"/>
              </a:solidFill>
            </a:endParaRPr>
          </a:p>
          <a:p>
            <a:endParaRPr lang="en-DE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314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D501-D2DA-F171-BEC4-0A6CAD71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9BAD8-05DC-5CA2-A710-8A05FBEAB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30D43-A00D-D063-D347-B4BEBFAC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Bürgerversammlung Zweifall 2024-06-12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E7FB8-FFF8-AC9C-53D3-891D19D7C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73D6-D55E-4B87-8586-995EC0C30B22}" type="slidenum">
              <a:rPr lang="de-DE" smtClean="0"/>
              <a:t>69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550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3077</Words>
  <Application>Microsoft Office PowerPoint</Application>
  <PresentationFormat>Widescreen</PresentationFormat>
  <Paragraphs>510</Paragraphs>
  <Slides>69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6" baseType="lpstr">
      <vt:lpstr>Aptos</vt:lpstr>
      <vt:lpstr>Arial</vt:lpstr>
      <vt:lpstr>Calibri</vt:lpstr>
      <vt:lpstr>Calibri Light</vt:lpstr>
      <vt:lpstr>Times New Roman</vt:lpstr>
      <vt:lpstr>Wingdings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Sanierung Kirchengebäude St. Rochus Zweifall  Stand 2024-6-07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Restaurienungspotentiale Kirchengebäude St. Rochus Zweifall </vt:lpstr>
      <vt:lpstr>Restaurienungspotentiale Kirchengebäude St. Rochus Zweifall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15 Minuten Pause Getränke und Gespräche  Einnahmen gehen an den Jugendtreff Zweifall. Seien Sie gerne spendabel  !</vt:lpstr>
      <vt:lpstr>PowerPoint Presentation</vt:lpstr>
      <vt:lpstr>Bürgerhaus Zweifall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Gebäudekonzept St.  Rochus Zweifall</dc:title>
  <dc:creator>Wissel, Kurt</dc:creator>
  <cp:lastModifiedBy>Jochen Böhner</cp:lastModifiedBy>
  <cp:revision>16</cp:revision>
  <cp:lastPrinted>2024-06-12T14:16:34Z</cp:lastPrinted>
  <dcterms:created xsi:type="dcterms:W3CDTF">2022-02-23T05:18:22Z</dcterms:created>
  <dcterms:modified xsi:type="dcterms:W3CDTF">2024-06-13T06:55:36Z</dcterms:modified>
</cp:coreProperties>
</file>